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6" r:id="rId6"/>
    <p:sldId id="267" r:id="rId7"/>
    <p:sldId id="268" r:id="rId8"/>
    <p:sldId id="264" r:id="rId9"/>
    <p:sldId id="26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Libre Franklin" pitchFamily="2" charset="77"/>
      <p:regular r:id="rId16"/>
      <p:bold r:id="rId17"/>
      <p:italic r:id="rId18"/>
      <p:boldItalic r:id="rId19"/>
    </p:embeddedFont>
    <p:embeddedFont>
      <p:font typeface="Meiryo" panose="020B0604030504040204" pitchFamily="34" charset="-128"/>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14">
          <p15:clr>
            <a:srgbClr val="A4A3A4"/>
          </p15:clr>
        </p15:guide>
        <p15:guide id="2" pos="3505">
          <p15:clr>
            <a:srgbClr val="A4A3A4"/>
          </p15:clr>
        </p15:guide>
        <p15:guide id="3" pos="4330">
          <p15:clr>
            <a:srgbClr val="A4A3A4"/>
          </p15:clr>
        </p15:guide>
        <p15:guide id="4" pos="5168">
          <p15:clr>
            <a:srgbClr val="A4A3A4"/>
          </p15:clr>
        </p15:guide>
        <p15:guide id="5" pos="6870">
          <p15:clr>
            <a:srgbClr val="A4A3A4"/>
          </p15:clr>
        </p15:guide>
        <p15:guide id="6" pos="6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p:cViewPr varScale="1">
        <p:scale>
          <a:sx n="106" d="100"/>
          <a:sy n="106" d="100"/>
        </p:scale>
        <p:origin x="792" y="168"/>
      </p:cViewPr>
      <p:guideLst>
        <p:guide orient="horz" pos="3514"/>
        <p:guide pos="3505"/>
        <p:guide pos="4330"/>
        <p:guide pos="5168"/>
        <p:guide pos="6870"/>
        <p:guide pos="6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5efa1b5b26a4c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145efa1b5b26a4c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145efa1b5b26a4c1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108" name="Google Shape;108;g145efa1b5b26a4c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495a53621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495a53621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495a536213_0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120" name="Google Shape;120;g1495a53621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45efa1b5b26a4c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145efa1b5b26a4c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45efa1b5b26a4c1_56: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173" name="Google Shape;173;g145efa1b5b26a4c1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8d04610f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178d04610fd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created a two layer deep learning model to predict like count in the first layer and view count in the second layer. This is because there is strong correlation between like and view count. In the first layer, we assigned CNN, metadata and 18 sliced imaged videos per video. “18” is based on average video length in YouTube BB data source in cat and dog categories.  Sliced images videos are processed TimeDistributed CNN layer with Inception ResNet v2 model then LSTM layer extracts features in the sequential process. All modules are concatenated to predict like count. In the second layer, predicted like count in the first layer is also utilised to training the model to predict view count.</a:t>
            </a:r>
            <a:endParaRPr/>
          </a:p>
          <a:p>
            <a:pPr marL="0" lvl="0" indent="0" algn="l" rtl="0">
              <a:spcBef>
                <a:spcPts val="0"/>
              </a:spcBef>
              <a:spcAft>
                <a:spcPts val="0"/>
              </a:spcAft>
              <a:buNone/>
            </a:pPr>
            <a:endParaRPr/>
          </a:p>
          <a:p>
            <a:pPr marL="0" lvl="0" indent="0" algn="l" rtl="0">
              <a:spcBef>
                <a:spcPts val="0"/>
              </a:spcBef>
              <a:spcAft>
                <a:spcPts val="0"/>
              </a:spcAft>
              <a:buNone/>
            </a:pPr>
            <a:r>
              <a:rPr lang="en-US"/>
              <a:t>Moreover, we also assigned data augmentation layer in thumbnail module and sliced video images module. The augmentation layer such as RandomFlip, Rotation, Translation, Zoom and Contrast contributed to reduce fluctuation of prediction. We understood data augmentation layer may ensure stability of the prediction to avoid situations that small perturbation on images has large prediction difference.</a:t>
            </a:r>
            <a:endParaRPr/>
          </a:p>
        </p:txBody>
      </p:sp>
      <p:sp>
        <p:nvSpPr>
          <p:cNvPr id="218" name="Google Shape;218;g178d04610fd_0_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219" name="Google Shape;219;g178d04610fd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78d04610f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178d04610fd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terms of model metrics, we trained the model based on MSE loss function. However, taking into account of the difficulty to predict like and view count of videos exactly, we evaluated the model as a two category classification problem which is “below average” or “above average”. Then accuracy, recall, precision and f1 score are calculated. </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like count prediction, detection of “below_average” videos in the test data is better than “above_average” videos. Recall of “below_average” videos is 78% and precision is 88% while that of “above_average” were 17%, 21% respectively. </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view count prediction, the result is not good compared to the like count prediction. While the overall accuracy is 85%, the prediction model is skewed to ‘below_average’. As the result, only one sample with “above_average” view count video out out of 15 samples can be detected. </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real environment, we consider YouTube algorithm decides impression allocation to users. Probably YouTube recommends videos have high like count rate to broad users and the videos may get more view counts and like counts. There should be a cyclic system to increase view and like counts. It is impossible for you to utilise the YouTube internal data. However, the result implies that predicting relatively low performance in terms of like count may be possible even with publicly available data such as thumbnails, metadata and sliced images. </a:t>
            </a:r>
            <a:endParaRPr/>
          </a:p>
        </p:txBody>
      </p:sp>
      <p:sp>
        <p:nvSpPr>
          <p:cNvPr id="296" name="Google Shape;296;g178d04610fd_0_96: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297" name="Google Shape;297;g178d04610fd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78d04610fd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178d04610fd_0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While the accuracy of the model is not enough for a real environment, specific types of videos have like counts are detected. This slide shows example of videos correctly detected. The left two videos are multiple dogs and cats are playing and the middle two videos have close-up images of a cat in the videos. All of the videos have relatively bright environment to show anical facial expressions. </a:t>
            </a:r>
            <a:endParaRPr/>
          </a:p>
          <a:p>
            <a:pPr marL="0" lvl="0" indent="0" algn="l" rtl="0">
              <a:spcBef>
                <a:spcPts val="0"/>
              </a:spcBef>
              <a:spcAft>
                <a:spcPts val="0"/>
              </a:spcAft>
              <a:buNone/>
            </a:pPr>
            <a:endParaRPr/>
          </a:p>
          <a:p>
            <a:pPr marL="0" lvl="0" indent="0" algn="l" rtl="0">
              <a:spcBef>
                <a:spcPts val="0"/>
              </a:spcBef>
              <a:spcAft>
                <a:spcPts val="0"/>
              </a:spcAft>
              <a:buNone/>
            </a:pPr>
            <a:r>
              <a:rPr lang="en-US"/>
              <a:t>Some of high like count videos have these characteristics and the model can capture these features to some extent. However, the model cannot capture these characteristics under some conditions. The top right one has a little dark environment while the layout has similar with others. The top bottom one has a brighter environment and close-up cat images while the cat is stark white. Probably due to lack of patterns of brightness and color of animals, the model cannot predict like count of those accurately. Also, the current augmentation variety may not be enough to create variety of patterns. Increasing patterns of high like count videos in terms of brightness and color of animals in the training data by data augmentation and adding new data is a key consideration. </a:t>
            </a:r>
            <a:endParaRPr/>
          </a:p>
          <a:p>
            <a:pPr marL="0" lvl="0" indent="0" algn="l" rtl="0">
              <a:spcBef>
                <a:spcPts val="0"/>
              </a:spcBef>
              <a:spcAft>
                <a:spcPts val="0"/>
              </a:spcAft>
              <a:buNone/>
            </a:pPr>
            <a:endParaRPr/>
          </a:p>
          <a:p>
            <a:pPr marL="0" lvl="0" indent="0" algn="l" rtl="0">
              <a:spcBef>
                <a:spcPts val="0"/>
              </a:spcBef>
              <a:spcAft>
                <a:spcPts val="0"/>
              </a:spcAft>
              <a:buNone/>
            </a:pPr>
            <a:r>
              <a:rPr lang="en-US"/>
              <a:t>As mentioned in the previous page, like count is strongly correlated with view count. Therefore, improving the data patterns for high like count videos will contribute to improvement of view count prediction as well.</a:t>
            </a:r>
            <a:endParaRPr/>
          </a:p>
        </p:txBody>
      </p:sp>
      <p:sp>
        <p:nvSpPr>
          <p:cNvPr id="316" name="Google Shape;316;g178d04610fd_0_255: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17" name="Google Shape;317;g178d04610fd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78d04610fd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178d04610fd_0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78d04610fd_0_171: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16" name="Google Shape;316;g178d04610fd_0_1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78d04610fd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178d04610fd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78d04610fd_0_247: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25" name="Google Shape;325;g178d04610fd_0_2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スライド" type="title">
  <p:cSld name="TITLE">
    <p:spTree>
      <p:nvGrpSpPr>
        <p:cNvPr id="1" name="Shape 17"/>
        <p:cNvGrpSpPr/>
        <p:nvPr/>
      </p:nvGrpSpPr>
      <p:grpSpPr>
        <a:xfrm>
          <a:off x="0" y="0"/>
          <a:ext cx="0" cy="0"/>
          <a:chOff x="0" y="0"/>
          <a:chExt cx="0" cy="0"/>
        </a:xfrm>
      </p:grpSpPr>
      <p:sp>
        <p:nvSpPr>
          <p:cNvPr id="18" name="Google Shape;18;p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Meiryo"/>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2"/>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縦書きタイトルと縦書きテキスト" type="vertTitleAndTx">
  <p:cSld name="VERTICAL_TITLE_AND_VERTICAL_TEXT">
    <p:spTree>
      <p:nvGrpSpPr>
        <p:cNvPr id="1" name="Shape 87"/>
        <p:cNvGrpSpPr/>
        <p:nvPr/>
      </p:nvGrpSpPr>
      <p:grpSpPr>
        <a:xfrm>
          <a:off x="0" y="0"/>
          <a:ext cx="0" cy="0"/>
          <a:chOff x="0" y="0"/>
          <a:chExt cx="0" cy="0"/>
        </a:xfrm>
      </p:grpSpPr>
      <p:sp>
        <p:nvSpPr>
          <p:cNvPr id="88" name="Google Shape;88;p1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1097280" y="1311167"/>
            <a:ext cx="10058400" cy="4557925"/>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Font typeface="Arial"/>
              <a:buChar char=" "/>
              <a:defRPr>
                <a:latin typeface="Arial"/>
                <a:ea typeface="Arial"/>
                <a:cs typeface="Arial"/>
                <a:sym typeface="Arial"/>
              </a:defRPr>
            </a:lvl1pPr>
            <a:lvl2pPr marL="914400" lvl="1" indent="-342900" algn="l">
              <a:lnSpc>
                <a:spcPct val="100000"/>
              </a:lnSpc>
              <a:spcBef>
                <a:spcPts val="200"/>
              </a:spcBef>
              <a:spcAft>
                <a:spcPts val="0"/>
              </a:spcAft>
              <a:buClr>
                <a:srgbClr val="3F3F3F"/>
              </a:buClr>
              <a:buSzPts val="1800"/>
              <a:buFont typeface="Arial"/>
              <a:buChar char="◦"/>
              <a:defRPr>
                <a:latin typeface="Arial"/>
                <a:ea typeface="Arial"/>
                <a:cs typeface="Arial"/>
                <a:sym typeface="Arial"/>
              </a:defRPr>
            </a:lvl2pPr>
            <a:lvl3pPr marL="1371600" lvl="2" indent="-342900" algn="l">
              <a:lnSpc>
                <a:spcPct val="100000"/>
              </a:lnSpc>
              <a:spcBef>
                <a:spcPts val="400"/>
              </a:spcBef>
              <a:spcAft>
                <a:spcPts val="0"/>
              </a:spcAft>
              <a:buClr>
                <a:srgbClr val="3F3F3F"/>
              </a:buClr>
              <a:buSzPts val="1800"/>
              <a:buFont typeface="Arial"/>
              <a:buChar char="◦"/>
              <a:defRPr>
                <a:latin typeface="Arial"/>
                <a:ea typeface="Arial"/>
                <a:cs typeface="Arial"/>
                <a:sym typeface="Arial"/>
              </a:defRPr>
            </a:lvl3pPr>
            <a:lvl4pPr marL="1828800" lvl="3" indent="-342900" algn="l">
              <a:lnSpc>
                <a:spcPct val="100000"/>
              </a:lnSpc>
              <a:spcBef>
                <a:spcPts val="400"/>
              </a:spcBef>
              <a:spcAft>
                <a:spcPts val="0"/>
              </a:spcAft>
              <a:buClr>
                <a:srgbClr val="3F3F3F"/>
              </a:buClr>
              <a:buSzPts val="1800"/>
              <a:buFont typeface="Arial"/>
              <a:buChar char="◦"/>
              <a:defRPr>
                <a:latin typeface="Arial"/>
                <a:ea typeface="Arial"/>
                <a:cs typeface="Arial"/>
                <a:sym typeface="Arial"/>
              </a:defRPr>
            </a:lvl4pPr>
            <a:lvl5pPr marL="2286000" lvl="4" indent="-342900" algn="l">
              <a:lnSpc>
                <a:spcPct val="100000"/>
              </a:lnSpc>
              <a:spcBef>
                <a:spcPts val="400"/>
              </a:spcBef>
              <a:spcAft>
                <a:spcPts val="0"/>
              </a:spcAft>
              <a:buClr>
                <a:srgbClr val="3F3F3F"/>
              </a:buClr>
              <a:buSzPts val="1800"/>
              <a:buFont typeface="Arial"/>
              <a:buChar char="◦"/>
              <a:defRPr>
                <a:latin typeface="Arial"/>
                <a:ea typeface="Arial"/>
                <a:cs typeface="Arial"/>
                <a:sym typeface="Arial"/>
              </a:defRPr>
            </a:lvl5pPr>
            <a:lvl6pPr marL="2743200" lvl="5" indent="-342900" algn="l">
              <a:lnSpc>
                <a:spcPct val="90000"/>
              </a:lnSpc>
              <a:spcBef>
                <a:spcPts val="400"/>
              </a:spcBef>
              <a:spcAft>
                <a:spcPts val="0"/>
              </a:spcAft>
              <a:buSzPts val="1800"/>
              <a:buFont typeface="Arial"/>
              <a:buChar char="◦"/>
              <a:defRPr>
                <a:latin typeface="Arial"/>
                <a:ea typeface="Arial"/>
                <a:cs typeface="Arial"/>
                <a:sym typeface="Arial"/>
              </a:defRPr>
            </a:lvl6pPr>
            <a:lvl7pPr marL="3200400" lvl="6" indent="-342900" algn="l">
              <a:lnSpc>
                <a:spcPct val="90000"/>
              </a:lnSpc>
              <a:spcBef>
                <a:spcPts val="400"/>
              </a:spcBef>
              <a:spcAft>
                <a:spcPts val="0"/>
              </a:spcAft>
              <a:buSzPts val="1800"/>
              <a:buFont typeface="Arial"/>
              <a:buChar char="◦"/>
              <a:defRPr>
                <a:latin typeface="Arial"/>
                <a:ea typeface="Arial"/>
                <a:cs typeface="Arial"/>
                <a:sym typeface="Arial"/>
              </a:defRPr>
            </a:lvl7pPr>
            <a:lvl8pPr marL="3657600" lvl="7" indent="-342900" algn="l">
              <a:lnSpc>
                <a:spcPct val="90000"/>
              </a:lnSpc>
              <a:spcBef>
                <a:spcPts val="400"/>
              </a:spcBef>
              <a:spcAft>
                <a:spcPts val="0"/>
              </a:spcAft>
              <a:buSzPts val="1800"/>
              <a:buFont typeface="Arial"/>
              <a:buChar char="◦"/>
              <a:defRPr>
                <a:latin typeface="Arial"/>
                <a:ea typeface="Arial"/>
                <a:cs typeface="Arial"/>
                <a:sym typeface="Arial"/>
              </a:defRPr>
            </a:lvl8pPr>
            <a:lvl9pPr marL="4114800" lvl="8" indent="-342900" algn="l">
              <a:lnSpc>
                <a:spcPct val="90000"/>
              </a:lnSpc>
              <a:spcBef>
                <a:spcPts val="400"/>
              </a:spcBef>
              <a:spcAft>
                <a:spcPts val="400"/>
              </a:spcAft>
              <a:buSzPts val="1800"/>
              <a:buFont typeface="Arial"/>
              <a:buChar char="◦"/>
              <a:defRPr>
                <a:latin typeface="Arial"/>
                <a:ea typeface="Arial"/>
                <a:cs typeface="Arial"/>
                <a:sym typeface="Arial"/>
              </a:defRPr>
            </a:lvl9pPr>
          </a:lstStyle>
          <a:p>
            <a:endParaRPr/>
          </a:p>
        </p:txBody>
      </p:sp>
      <p:sp>
        <p:nvSpPr>
          <p:cNvPr id="28" name="Google Shape;28;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atin typeface="Arial"/>
                <a:ea typeface="Arial"/>
                <a:cs typeface="Arial"/>
                <a:sym typeface="Arial"/>
              </a:defRPr>
            </a:lvl2pPr>
            <a:lvl3pPr lvl="2" algn="l">
              <a:spcBef>
                <a:spcPts val="0"/>
              </a:spcBef>
              <a:spcAft>
                <a:spcPts val="0"/>
              </a:spcAft>
              <a:buSzPts val="1400"/>
              <a:buNone/>
              <a:defRPr>
                <a:latin typeface="Arial"/>
                <a:ea typeface="Arial"/>
                <a:cs typeface="Arial"/>
                <a:sym typeface="Arial"/>
              </a:defRPr>
            </a:lvl3pPr>
            <a:lvl4pPr lvl="3" algn="l">
              <a:spcBef>
                <a:spcPts val="0"/>
              </a:spcBef>
              <a:spcAft>
                <a:spcPts val="0"/>
              </a:spcAft>
              <a:buSzPts val="1400"/>
              <a:buNone/>
              <a:defRPr>
                <a:latin typeface="Arial"/>
                <a:ea typeface="Arial"/>
                <a:cs typeface="Arial"/>
                <a:sym typeface="Arial"/>
              </a:defRPr>
            </a:lvl4pPr>
            <a:lvl5pPr lvl="4" algn="l">
              <a:spcBef>
                <a:spcPts val="0"/>
              </a:spcBef>
              <a:spcAft>
                <a:spcPts val="0"/>
              </a:spcAft>
              <a:buSzPts val="1400"/>
              <a:buNone/>
              <a:defRPr>
                <a:latin typeface="Arial"/>
                <a:ea typeface="Arial"/>
                <a:cs typeface="Arial"/>
                <a:sym typeface="Arial"/>
              </a:defRPr>
            </a:lvl5pPr>
            <a:lvl6pPr lvl="5" algn="l">
              <a:spcBef>
                <a:spcPts val="0"/>
              </a:spcBef>
              <a:spcAft>
                <a:spcPts val="0"/>
              </a:spcAft>
              <a:buSzPts val="1400"/>
              <a:buNone/>
              <a:defRPr>
                <a:latin typeface="Arial"/>
                <a:ea typeface="Arial"/>
                <a:cs typeface="Arial"/>
                <a:sym typeface="Arial"/>
              </a:defRPr>
            </a:lvl6pPr>
            <a:lvl7pPr lvl="6" algn="l">
              <a:spcBef>
                <a:spcPts val="0"/>
              </a:spcBef>
              <a:spcAft>
                <a:spcPts val="0"/>
              </a:spcAft>
              <a:buSzPts val="1400"/>
              <a:buNone/>
              <a:defRPr>
                <a:latin typeface="Arial"/>
                <a:ea typeface="Arial"/>
                <a:cs typeface="Arial"/>
                <a:sym typeface="Arial"/>
              </a:defRPr>
            </a:lvl7pPr>
            <a:lvl8pPr lvl="7" algn="l">
              <a:spcBef>
                <a:spcPts val="0"/>
              </a:spcBef>
              <a:spcAft>
                <a:spcPts val="0"/>
              </a:spcAft>
              <a:buSzPts val="1400"/>
              <a:buNone/>
              <a:defRPr>
                <a:latin typeface="Arial"/>
                <a:ea typeface="Arial"/>
                <a:cs typeface="Arial"/>
                <a:sym typeface="Arial"/>
              </a:defRPr>
            </a:lvl8pPr>
            <a:lvl9pPr lvl="8" algn="l">
              <a:spcBef>
                <a:spcPts val="0"/>
              </a:spcBef>
              <a:spcAft>
                <a:spcPts val="0"/>
              </a:spcAft>
              <a:buSzPts val="1400"/>
              <a:buNone/>
              <a:defRPr>
                <a:latin typeface="Arial"/>
                <a:ea typeface="Arial"/>
                <a:cs typeface="Arial"/>
                <a:sym typeface="Arial"/>
              </a:defRPr>
            </a:lvl9pPr>
          </a:lstStyle>
          <a:p>
            <a:endParaRPr/>
          </a:p>
        </p:txBody>
      </p:sp>
      <p:sp>
        <p:nvSpPr>
          <p:cNvPr id="29" name="Google Shape;29;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atin typeface="Arial"/>
                <a:ea typeface="Arial"/>
                <a:cs typeface="Arial"/>
                <a:sym typeface="Arial"/>
              </a:defRPr>
            </a:lvl2pPr>
            <a:lvl3pPr lvl="2" algn="l">
              <a:spcBef>
                <a:spcPts val="0"/>
              </a:spcBef>
              <a:spcAft>
                <a:spcPts val="0"/>
              </a:spcAft>
              <a:buSzPts val="1400"/>
              <a:buNone/>
              <a:defRPr>
                <a:latin typeface="Arial"/>
                <a:ea typeface="Arial"/>
                <a:cs typeface="Arial"/>
                <a:sym typeface="Arial"/>
              </a:defRPr>
            </a:lvl3pPr>
            <a:lvl4pPr lvl="3" algn="l">
              <a:spcBef>
                <a:spcPts val="0"/>
              </a:spcBef>
              <a:spcAft>
                <a:spcPts val="0"/>
              </a:spcAft>
              <a:buSzPts val="1400"/>
              <a:buNone/>
              <a:defRPr>
                <a:latin typeface="Arial"/>
                <a:ea typeface="Arial"/>
                <a:cs typeface="Arial"/>
                <a:sym typeface="Arial"/>
              </a:defRPr>
            </a:lvl4pPr>
            <a:lvl5pPr lvl="4" algn="l">
              <a:spcBef>
                <a:spcPts val="0"/>
              </a:spcBef>
              <a:spcAft>
                <a:spcPts val="0"/>
              </a:spcAft>
              <a:buSzPts val="1400"/>
              <a:buNone/>
              <a:defRPr>
                <a:latin typeface="Arial"/>
                <a:ea typeface="Arial"/>
                <a:cs typeface="Arial"/>
                <a:sym typeface="Arial"/>
              </a:defRPr>
            </a:lvl5pPr>
            <a:lvl6pPr lvl="5" algn="l">
              <a:spcBef>
                <a:spcPts val="0"/>
              </a:spcBef>
              <a:spcAft>
                <a:spcPts val="0"/>
              </a:spcAft>
              <a:buSzPts val="1400"/>
              <a:buNone/>
              <a:defRPr>
                <a:latin typeface="Arial"/>
                <a:ea typeface="Arial"/>
                <a:cs typeface="Arial"/>
                <a:sym typeface="Arial"/>
              </a:defRPr>
            </a:lvl6pPr>
            <a:lvl7pPr lvl="6" algn="l">
              <a:spcBef>
                <a:spcPts val="0"/>
              </a:spcBef>
              <a:spcAft>
                <a:spcPts val="0"/>
              </a:spcAft>
              <a:buSzPts val="1400"/>
              <a:buNone/>
              <a:defRPr>
                <a:latin typeface="Arial"/>
                <a:ea typeface="Arial"/>
                <a:cs typeface="Arial"/>
                <a:sym typeface="Arial"/>
              </a:defRPr>
            </a:lvl7pPr>
            <a:lvl8pPr lvl="7" algn="l">
              <a:spcBef>
                <a:spcPts val="0"/>
              </a:spcBef>
              <a:spcAft>
                <a:spcPts val="0"/>
              </a:spcAft>
              <a:buSzPts val="1400"/>
              <a:buNone/>
              <a:defRPr>
                <a:latin typeface="Arial"/>
                <a:ea typeface="Arial"/>
                <a:cs typeface="Arial"/>
                <a:sym typeface="Arial"/>
              </a:defRPr>
            </a:lvl8pPr>
            <a:lvl9pPr lvl="8" algn="l">
              <a:spcBef>
                <a:spcPts val="0"/>
              </a:spcBef>
              <a:spcAft>
                <a:spcPts val="0"/>
              </a:spcAft>
              <a:buSzPts val="1400"/>
              <a:buNone/>
              <a:defRPr>
                <a:latin typeface="Arial"/>
                <a:ea typeface="Arial"/>
                <a:cs typeface="Arial"/>
                <a:sym typeface="Arial"/>
              </a:defRPr>
            </a:lvl9pPr>
          </a:lstStyle>
          <a:p>
            <a:endParaRPr/>
          </a:p>
        </p:txBody>
      </p:sp>
      <p:sp>
        <p:nvSpPr>
          <p:cNvPr id="30" name="Google Shape;30;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atin typeface="Arial"/>
                <a:ea typeface="Arial"/>
                <a:cs typeface="Arial"/>
                <a:sym typeface="Arial"/>
              </a:defRPr>
            </a:lvl1pPr>
            <a:lvl2pPr marL="0" lvl="1" indent="0" algn="l">
              <a:spcBef>
                <a:spcPts val="0"/>
              </a:spcBef>
              <a:buNone/>
              <a:defRPr>
                <a:latin typeface="Arial"/>
                <a:ea typeface="Arial"/>
                <a:cs typeface="Arial"/>
                <a:sym typeface="Arial"/>
              </a:defRPr>
            </a:lvl2pPr>
            <a:lvl3pPr marL="0" lvl="2" indent="0" algn="l">
              <a:spcBef>
                <a:spcPts val="0"/>
              </a:spcBef>
              <a:buNone/>
              <a:defRPr>
                <a:latin typeface="Arial"/>
                <a:ea typeface="Arial"/>
                <a:cs typeface="Arial"/>
                <a:sym typeface="Arial"/>
              </a:defRPr>
            </a:lvl3pPr>
            <a:lvl4pPr marL="0" lvl="3" indent="0" algn="l">
              <a:spcBef>
                <a:spcPts val="0"/>
              </a:spcBef>
              <a:buNone/>
              <a:defRPr>
                <a:latin typeface="Arial"/>
                <a:ea typeface="Arial"/>
                <a:cs typeface="Arial"/>
                <a:sym typeface="Arial"/>
              </a:defRPr>
            </a:lvl4pPr>
            <a:lvl5pPr marL="0" lvl="4" indent="0" algn="l">
              <a:spcBef>
                <a:spcPts val="0"/>
              </a:spcBef>
              <a:buNone/>
              <a:defRPr>
                <a:latin typeface="Arial"/>
                <a:ea typeface="Arial"/>
                <a:cs typeface="Arial"/>
                <a:sym typeface="Arial"/>
              </a:defRPr>
            </a:lvl5pPr>
            <a:lvl6pPr marL="0" lvl="5" indent="0" algn="l">
              <a:spcBef>
                <a:spcPts val="0"/>
              </a:spcBef>
              <a:buNone/>
              <a:defRPr>
                <a:latin typeface="Arial"/>
                <a:ea typeface="Arial"/>
                <a:cs typeface="Arial"/>
                <a:sym typeface="Arial"/>
              </a:defRPr>
            </a:lvl6pPr>
            <a:lvl7pPr marL="0" lvl="6" indent="0" algn="l">
              <a:spcBef>
                <a:spcPts val="0"/>
              </a:spcBef>
              <a:buNone/>
              <a:defRPr>
                <a:latin typeface="Arial"/>
                <a:ea typeface="Arial"/>
                <a:cs typeface="Arial"/>
                <a:sym typeface="Arial"/>
              </a:defRPr>
            </a:lvl7pPr>
            <a:lvl8pPr marL="0" lvl="7" indent="0" algn="l">
              <a:spcBef>
                <a:spcPts val="0"/>
              </a:spcBef>
              <a:buNone/>
              <a:defRPr>
                <a:latin typeface="Arial"/>
                <a:ea typeface="Arial"/>
                <a:cs typeface="Arial"/>
                <a:sym typeface="Arial"/>
              </a:defRPr>
            </a:lvl8pPr>
            <a:lvl9pPr marL="0" lvl="8" indent="0" algn="l">
              <a:spcBef>
                <a:spcPts val="0"/>
              </a:spcBef>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セクション ヘッダー" type="secHead">
  <p:cSld name="SECTION_HEADER">
    <p:bg>
      <p:bgPr>
        <a:solidFill>
          <a:schemeClr val="lt1"/>
        </a:solidFill>
        <a:effectLst/>
      </p:bgPr>
    </p:bg>
    <p:spTree>
      <p:nvGrpSpPr>
        <p:cNvPr id="1" name="Shape 31"/>
        <p:cNvGrpSpPr/>
        <p:nvPr/>
      </p:nvGrpSpPr>
      <p:grpSpPr>
        <a:xfrm>
          <a:off x="0" y="0"/>
          <a:ext cx="0" cy="0"/>
          <a:chOff x="0" y="0"/>
          <a:chExt cx="0" cy="0"/>
        </a:xfrm>
      </p:grpSpPr>
      <p:sp>
        <p:nvSpPr>
          <p:cNvPr id="32" name="Google Shape;32;p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Meiryo"/>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35" name="Google Shape;35;p4"/>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36" name="Google Shape;36;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5"/>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3" name="Google Shape;43;p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6"/>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1" name="Google Shape;51;p6"/>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キャプション付きのコンテンツ" type="objTx">
  <p:cSld name="OBJECT_WITH_CAPTION_TEXT">
    <p:spTree>
      <p:nvGrpSpPr>
        <p:cNvPr id="1" name="Shape 65"/>
        <p:cNvGrpSpPr/>
        <p:nvPr/>
      </p:nvGrpSpPr>
      <p:grpSpPr>
        <a:xfrm>
          <a:off x="0" y="0"/>
          <a:ext cx="0" cy="0"/>
          <a:chOff x="0" y="0"/>
          <a:chExt cx="0" cy="0"/>
        </a:xfrm>
      </p:grpSpPr>
      <p:sp>
        <p:nvSpPr>
          <p:cNvPr id="66" name="Google Shape;66;p9"/>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Meiry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9"/>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0" name="Google Shape;70;p9"/>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800" b="0" i="0" u="none" strike="noStrike" cap="none">
                <a:solidFill>
                  <a:schemeClr val="dk2"/>
                </a:solidFill>
                <a:latin typeface="Meiryo"/>
                <a:ea typeface="Meiryo"/>
                <a:cs typeface="Meiryo"/>
                <a:sym typeface="Meiryo"/>
              </a:defRPr>
            </a:lvl1pPr>
            <a:lvl2pPr marL="0" marR="0" lvl="1" indent="0" algn="l">
              <a:spcBef>
                <a:spcPts val="0"/>
              </a:spcBef>
              <a:buNone/>
              <a:defRPr sz="800" b="0" i="0" u="none" strike="noStrike" cap="none">
                <a:solidFill>
                  <a:schemeClr val="dk2"/>
                </a:solidFill>
                <a:latin typeface="Meiryo"/>
                <a:ea typeface="Meiryo"/>
                <a:cs typeface="Meiryo"/>
                <a:sym typeface="Meiryo"/>
              </a:defRPr>
            </a:lvl2pPr>
            <a:lvl3pPr marL="0" marR="0" lvl="2" indent="0" algn="l">
              <a:spcBef>
                <a:spcPts val="0"/>
              </a:spcBef>
              <a:buNone/>
              <a:defRPr sz="800" b="0" i="0" u="none" strike="noStrike" cap="none">
                <a:solidFill>
                  <a:schemeClr val="dk2"/>
                </a:solidFill>
                <a:latin typeface="Meiryo"/>
                <a:ea typeface="Meiryo"/>
                <a:cs typeface="Meiryo"/>
                <a:sym typeface="Meiryo"/>
              </a:defRPr>
            </a:lvl3pPr>
            <a:lvl4pPr marL="0" marR="0" lvl="3" indent="0" algn="l">
              <a:spcBef>
                <a:spcPts val="0"/>
              </a:spcBef>
              <a:buNone/>
              <a:defRPr sz="800" b="0" i="0" u="none" strike="noStrike" cap="none">
                <a:solidFill>
                  <a:schemeClr val="dk2"/>
                </a:solidFill>
                <a:latin typeface="Meiryo"/>
                <a:ea typeface="Meiryo"/>
                <a:cs typeface="Meiryo"/>
                <a:sym typeface="Meiryo"/>
              </a:defRPr>
            </a:lvl4pPr>
            <a:lvl5pPr marL="0" marR="0" lvl="4" indent="0" algn="l">
              <a:spcBef>
                <a:spcPts val="0"/>
              </a:spcBef>
              <a:buNone/>
              <a:defRPr sz="800" b="0" i="0" u="none" strike="noStrike" cap="none">
                <a:solidFill>
                  <a:schemeClr val="dk2"/>
                </a:solidFill>
                <a:latin typeface="Meiryo"/>
                <a:ea typeface="Meiryo"/>
                <a:cs typeface="Meiryo"/>
                <a:sym typeface="Meiryo"/>
              </a:defRPr>
            </a:lvl5pPr>
            <a:lvl6pPr marL="0" marR="0" lvl="5" indent="0" algn="l">
              <a:spcBef>
                <a:spcPts val="0"/>
              </a:spcBef>
              <a:buNone/>
              <a:defRPr sz="800" b="0" i="0" u="none" strike="noStrike" cap="none">
                <a:solidFill>
                  <a:schemeClr val="dk2"/>
                </a:solidFill>
                <a:latin typeface="Meiryo"/>
                <a:ea typeface="Meiryo"/>
                <a:cs typeface="Meiryo"/>
                <a:sym typeface="Meiryo"/>
              </a:defRPr>
            </a:lvl6pPr>
            <a:lvl7pPr marL="0" marR="0" lvl="6" indent="0" algn="l">
              <a:spcBef>
                <a:spcPts val="0"/>
              </a:spcBef>
              <a:buNone/>
              <a:defRPr sz="800" b="0" i="0" u="none" strike="noStrike" cap="none">
                <a:solidFill>
                  <a:schemeClr val="dk2"/>
                </a:solidFill>
                <a:latin typeface="Meiryo"/>
                <a:ea typeface="Meiryo"/>
                <a:cs typeface="Meiryo"/>
                <a:sym typeface="Meiryo"/>
              </a:defRPr>
            </a:lvl7pPr>
            <a:lvl8pPr marL="0" marR="0" lvl="7" indent="0" algn="l">
              <a:spcBef>
                <a:spcPts val="0"/>
              </a:spcBef>
              <a:buNone/>
              <a:defRPr sz="800" b="0" i="0" u="none" strike="noStrike" cap="none">
                <a:solidFill>
                  <a:schemeClr val="dk2"/>
                </a:solidFill>
                <a:latin typeface="Meiryo"/>
                <a:ea typeface="Meiryo"/>
                <a:cs typeface="Meiryo"/>
                <a:sym typeface="Meiryo"/>
              </a:defRPr>
            </a:lvl8pPr>
            <a:lvl9pPr marL="0" marR="0" lvl="8" indent="0" algn="l">
              <a:spcBef>
                <a:spcPts val="0"/>
              </a:spcBef>
              <a:buNone/>
              <a:defRPr sz="800" b="0" i="0" u="none" strike="noStrike" cap="none">
                <a:solidFill>
                  <a:schemeClr val="dk2"/>
                </a:solidFill>
                <a:latin typeface="Meiryo"/>
                <a:ea typeface="Meiryo"/>
                <a:cs typeface="Meiryo"/>
                <a:sym typeface="Meiryo"/>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キャプション付きの図" type="picTx">
  <p:cSld name="PICTURE_WITH_CAPTION_TEXT">
    <p:spTree>
      <p:nvGrpSpPr>
        <p:cNvPr id="1" name="Shape 73"/>
        <p:cNvGrpSpPr/>
        <p:nvPr/>
      </p:nvGrpSpPr>
      <p:grpSpPr>
        <a:xfrm>
          <a:off x="0" y="0"/>
          <a:ext cx="0" cy="0"/>
          <a:chOff x="0" y="0"/>
          <a:chExt cx="0" cy="0"/>
        </a:xfrm>
      </p:grpSpPr>
      <p:sp>
        <p:nvSpPr>
          <p:cNvPr id="74" name="Google Shape;74;p10"/>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a:spLocks noGrp="1"/>
          </p:cNvSpPr>
          <p:nvPr>
            <p:ph type="pic" idx="2"/>
          </p:nvPr>
        </p:nvSpPr>
        <p:spPr>
          <a:xfrm>
            <a:off x="15" y="0"/>
            <a:ext cx="12191985" cy="4578350"/>
          </a:xfrm>
          <a:prstGeom prst="rect">
            <a:avLst/>
          </a:prstGeom>
          <a:solidFill>
            <a:srgbClr val="D8D8D8"/>
          </a:solidFill>
          <a:ln>
            <a:noFill/>
          </a:ln>
        </p:spPr>
      </p:sp>
      <p:sp>
        <p:nvSpPr>
          <p:cNvPr id="76" name="Google Shape;76;p10"/>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Meiry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rot="5400000">
            <a:off x="3847518" y="-1439071"/>
            <a:ext cx="4557925"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3200"/>
              <a:buNone/>
              <a:defRPr sz="3200" i="0" u="none" strike="noStrike" cap="none">
                <a:solidFill>
                  <a:srgbClr val="3F3F3F"/>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097280" y="1311167"/>
            <a:ext cx="10058400" cy="4557925"/>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Char char=" "/>
              <a:defRPr sz="1900" i="0" u="none" strike="noStrike" cap="none">
                <a:solidFill>
                  <a:srgbClr val="3F3F3F"/>
                </a:solidFill>
              </a:defRPr>
            </a:lvl1pPr>
            <a:lvl2pPr marL="914400" marR="0" lvl="1" indent="-336550" algn="l" rtl="0">
              <a:lnSpc>
                <a:spcPct val="100000"/>
              </a:lnSpc>
              <a:spcBef>
                <a:spcPts val="200"/>
              </a:spcBef>
              <a:spcAft>
                <a:spcPts val="0"/>
              </a:spcAft>
              <a:buClr>
                <a:srgbClr val="3F3F3F"/>
              </a:buClr>
              <a:buSzPts val="1700"/>
              <a:buChar char="◦"/>
              <a:defRPr sz="1700" i="0" u="none" strike="noStrike" cap="none">
                <a:solidFill>
                  <a:srgbClr val="3F3F3F"/>
                </a:solidFill>
              </a:defRPr>
            </a:lvl2pPr>
            <a:lvl3pPr marL="1371600" marR="0" lvl="2" indent="-311150" algn="l" rtl="0">
              <a:lnSpc>
                <a:spcPct val="100000"/>
              </a:lnSpc>
              <a:spcBef>
                <a:spcPts val="400"/>
              </a:spcBef>
              <a:spcAft>
                <a:spcPts val="0"/>
              </a:spcAft>
              <a:buClr>
                <a:srgbClr val="3F3F3F"/>
              </a:buClr>
              <a:buSzPts val="1300"/>
              <a:buChar char="◦"/>
              <a:defRPr sz="1300" i="0" u="none" strike="noStrike" cap="none">
                <a:solidFill>
                  <a:srgbClr val="3F3F3F"/>
                </a:solidFill>
              </a:defRPr>
            </a:lvl3pPr>
            <a:lvl4pPr marL="1828800" marR="0" lvl="3" indent="-311150" algn="l" rtl="0">
              <a:lnSpc>
                <a:spcPct val="100000"/>
              </a:lnSpc>
              <a:spcBef>
                <a:spcPts val="400"/>
              </a:spcBef>
              <a:spcAft>
                <a:spcPts val="0"/>
              </a:spcAft>
              <a:buClr>
                <a:srgbClr val="3F3F3F"/>
              </a:buClr>
              <a:buSzPts val="1300"/>
              <a:buChar char="◦"/>
              <a:defRPr sz="1300" i="0" u="none" strike="noStrike" cap="none">
                <a:solidFill>
                  <a:srgbClr val="3F3F3F"/>
                </a:solidFill>
              </a:defRPr>
            </a:lvl4pPr>
            <a:lvl5pPr marL="2286000" marR="0" lvl="4" indent="-311150" algn="l" rtl="0">
              <a:lnSpc>
                <a:spcPct val="100000"/>
              </a:lnSpc>
              <a:spcBef>
                <a:spcPts val="400"/>
              </a:spcBef>
              <a:spcAft>
                <a:spcPts val="0"/>
              </a:spcAft>
              <a:buClr>
                <a:srgbClr val="3F3F3F"/>
              </a:buClr>
              <a:buSzPts val="1300"/>
              <a:buChar char="◦"/>
              <a:defRPr sz="1300" i="0" u="none" strike="noStrike" cap="none">
                <a:solidFill>
                  <a:srgbClr val="3F3F3F"/>
                </a:solidFill>
              </a:defRPr>
            </a:lvl5pPr>
            <a:lvl6pPr marL="2743200" marR="0" lvl="5" indent="-317500" algn="l" rtl="0">
              <a:lnSpc>
                <a:spcPct val="90000"/>
              </a:lnSpc>
              <a:spcBef>
                <a:spcPts val="400"/>
              </a:spcBef>
              <a:spcAft>
                <a:spcPts val="0"/>
              </a:spcAft>
              <a:buClr>
                <a:schemeClr val="accent1"/>
              </a:buClr>
              <a:buSzPts val="1400"/>
              <a:buChar char="◦"/>
              <a:defRPr sz="1400" i="0" u="none" strike="noStrike" cap="none">
                <a:solidFill>
                  <a:srgbClr val="3F3F3F"/>
                </a:solidFill>
              </a:defRPr>
            </a:lvl6pPr>
            <a:lvl7pPr marL="3200400" marR="0" lvl="6" indent="-317500" algn="l" rtl="0">
              <a:lnSpc>
                <a:spcPct val="90000"/>
              </a:lnSpc>
              <a:spcBef>
                <a:spcPts val="400"/>
              </a:spcBef>
              <a:spcAft>
                <a:spcPts val="0"/>
              </a:spcAft>
              <a:buClr>
                <a:schemeClr val="accent1"/>
              </a:buClr>
              <a:buSzPts val="1400"/>
              <a:buChar char="◦"/>
              <a:defRPr sz="1400" i="0" u="none" strike="noStrike" cap="none">
                <a:solidFill>
                  <a:srgbClr val="3F3F3F"/>
                </a:solidFill>
              </a:defRPr>
            </a:lvl7pPr>
            <a:lvl8pPr marL="3657600" marR="0" lvl="7" indent="-317500" algn="l" rtl="0">
              <a:lnSpc>
                <a:spcPct val="90000"/>
              </a:lnSpc>
              <a:spcBef>
                <a:spcPts val="400"/>
              </a:spcBef>
              <a:spcAft>
                <a:spcPts val="0"/>
              </a:spcAft>
              <a:buClr>
                <a:schemeClr val="accent1"/>
              </a:buClr>
              <a:buSzPts val="1400"/>
              <a:buChar char="◦"/>
              <a:defRPr sz="1400" i="0" u="none" strike="noStrike" cap="none">
                <a:solidFill>
                  <a:srgbClr val="3F3F3F"/>
                </a:solidFill>
              </a:defRPr>
            </a:lvl8pPr>
            <a:lvl9pPr marL="4114800" marR="0" lvl="8" indent="-317500" algn="l" rtl="0">
              <a:lnSpc>
                <a:spcPct val="90000"/>
              </a:lnSpc>
              <a:spcBef>
                <a:spcPts val="400"/>
              </a:spcBef>
              <a:spcAft>
                <a:spcPts val="400"/>
              </a:spcAft>
              <a:buClr>
                <a:schemeClr val="accent1"/>
              </a:buClr>
              <a:buSzPts val="1400"/>
              <a:buChar char="◦"/>
              <a:defRPr sz="1400" i="0" u="none" strike="noStrike" cap="none">
                <a:solidFill>
                  <a:srgbClr val="3F3F3F"/>
                </a:solidFill>
              </a:defRPr>
            </a:lvl9pPr>
          </a:lstStyle>
          <a:p>
            <a:endParaRPr/>
          </a:p>
        </p:txBody>
      </p:sp>
      <p:sp>
        <p:nvSpPr>
          <p:cNvPr id="13" name="Google Shape;13;p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 name="Google Shape;15;p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Meiryo"/>
                <a:ea typeface="Meiryo"/>
                <a:cs typeface="Meiryo"/>
                <a:sym typeface="Meiryo"/>
              </a:defRPr>
            </a:lvl1pPr>
            <a:lvl2pPr marL="0" marR="0" lvl="1" indent="0" algn="l" rtl="0">
              <a:spcBef>
                <a:spcPts val="0"/>
              </a:spcBef>
              <a:buNone/>
              <a:defRPr sz="800" b="0" i="0" u="none" strike="noStrike" cap="none">
                <a:solidFill>
                  <a:srgbClr val="FFFFFF"/>
                </a:solidFill>
                <a:latin typeface="Meiryo"/>
                <a:ea typeface="Meiryo"/>
                <a:cs typeface="Meiryo"/>
                <a:sym typeface="Meiryo"/>
              </a:defRPr>
            </a:lvl2pPr>
            <a:lvl3pPr marL="0" marR="0" lvl="2" indent="0" algn="l" rtl="0">
              <a:spcBef>
                <a:spcPts val="0"/>
              </a:spcBef>
              <a:buNone/>
              <a:defRPr sz="800" b="0" i="0" u="none" strike="noStrike" cap="none">
                <a:solidFill>
                  <a:srgbClr val="FFFFFF"/>
                </a:solidFill>
                <a:latin typeface="Meiryo"/>
                <a:ea typeface="Meiryo"/>
                <a:cs typeface="Meiryo"/>
                <a:sym typeface="Meiryo"/>
              </a:defRPr>
            </a:lvl3pPr>
            <a:lvl4pPr marL="0" marR="0" lvl="3" indent="0" algn="l" rtl="0">
              <a:spcBef>
                <a:spcPts val="0"/>
              </a:spcBef>
              <a:buNone/>
              <a:defRPr sz="800" b="0" i="0" u="none" strike="noStrike" cap="none">
                <a:solidFill>
                  <a:srgbClr val="FFFFFF"/>
                </a:solidFill>
                <a:latin typeface="Meiryo"/>
                <a:ea typeface="Meiryo"/>
                <a:cs typeface="Meiryo"/>
                <a:sym typeface="Meiryo"/>
              </a:defRPr>
            </a:lvl4pPr>
            <a:lvl5pPr marL="0" marR="0" lvl="4" indent="0" algn="l" rtl="0">
              <a:spcBef>
                <a:spcPts val="0"/>
              </a:spcBef>
              <a:buNone/>
              <a:defRPr sz="800" b="0" i="0" u="none" strike="noStrike" cap="none">
                <a:solidFill>
                  <a:srgbClr val="FFFFFF"/>
                </a:solidFill>
                <a:latin typeface="Meiryo"/>
                <a:ea typeface="Meiryo"/>
                <a:cs typeface="Meiryo"/>
                <a:sym typeface="Meiryo"/>
              </a:defRPr>
            </a:lvl5pPr>
            <a:lvl6pPr marL="0" marR="0" lvl="5" indent="0" algn="l" rtl="0">
              <a:spcBef>
                <a:spcPts val="0"/>
              </a:spcBef>
              <a:buNone/>
              <a:defRPr sz="800" b="0" i="0" u="none" strike="noStrike" cap="none">
                <a:solidFill>
                  <a:srgbClr val="FFFFFF"/>
                </a:solidFill>
                <a:latin typeface="Meiryo"/>
                <a:ea typeface="Meiryo"/>
                <a:cs typeface="Meiryo"/>
                <a:sym typeface="Meiryo"/>
              </a:defRPr>
            </a:lvl6pPr>
            <a:lvl7pPr marL="0" marR="0" lvl="6" indent="0" algn="l" rtl="0">
              <a:spcBef>
                <a:spcPts val="0"/>
              </a:spcBef>
              <a:buNone/>
              <a:defRPr sz="800" b="0" i="0" u="none" strike="noStrike" cap="none">
                <a:solidFill>
                  <a:srgbClr val="FFFFFF"/>
                </a:solidFill>
                <a:latin typeface="Meiryo"/>
                <a:ea typeface="Meiryo"/>
                <a:cs typeface="Meiryo"/>
                <a:sym typeface="Meiryo"/>
              </a:defRPr>
            </a:lvl7pPr>
            <a:lvl8pPr marL="0" marR="0" lvl="7" indent="0" algn="l" rtl="0">
              <a:spcBef>
                <a:spcPts val="0"/>
              </a:spcBef>
              <a:buNone/>
              <a:defRPr sz="800" b="0" i="0" u="none" strike="noStrike" cap="none">
                <a:solidFill>
                  <a:srgbClr val="FFFFFF"/>
                </a:solidFill>
                <a:latin typeface="Meiryo"/>
                <a:ea typeface="Meiryo"/>
                <a:cs typeface="Meiryo"/>
                <a:sym typeface="Meiryo"/>
              </a:defRPr>
            </a:lvl8pPr>
            <a:lvl9pPr marL="0" marR="0" lvl="8" indent="0" algn="l" rtl="0">
              <a:spcBef>
                <a:spcPts val="0"/>
              </a:spcBef>
              <a:buNone/>
              <a:defRPr sz="800" b="0" i="0" u="none" strike="noStrike" cap="none">
                <a:solidFill>
                  <a:srgbClr val="FFFFFF"/>
                </a:solidFill>
                <a:latin typeface="Meiryo"/>
                <a:ea typeface="Meiryo"/>
                <a:cs typeface="Meiryo"/>
                <a:sym typeface="Meiryo"/>
              </a:defRPr>
            </a:lvl9pPr>
          </a:lstStyle>
          <a:p>
            <a:pPr marL="0" lvl="0" indent="0" algn="l" rtl="0">
              <a:spcBef>
                <a:spcPts val="0"/>
              </a:spcBef>
              <a:spcAft>
                <a:spcPts val="0"/>
              </a:spcAft>
              <a:buNone/>
            </a:pPr>
            <a:fld id="{00000000-1234-1234-1234-123412341234}" type="slidenum">
              <a:rPr lang="en-US"/>
              <a:t>‹#›</a:t>
            </a:fld>
            <a:endParaRPr/>
          </a:p>
        </p:txBody>
      </p:sp>
      <p:cxnSp>
        <p:nvCxnSpPr>
          <p:cNvPr id="16" name="Google Shape;16;p1"/>
          <p:cNvCxnSpPr/>
          <p:nvPr/>
        </p:nvCxnSpPr>
        <p:spPr>
          <a:xfrm>
            <a:off x="1193532" y="1150037"/>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owardsdatascience.com/youtube-views-predictor-9ec573090ac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ffmpe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3"/>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9" name="Google Shape;99;p13"/>
          <p:cNvSpPr txBox="1">
            <a:spLocks noGrp="1"/>
          </p:cNvSpPr>
          <p:nvPr>
            <p:ph type="ctrTitle"/>
          </p:nvPr>
        </p:nvSpPr>
        <p:spPr>
          <a:xfrm>
            <a:off x="5289754" y="639097"/>
            <a:ext cx="6253317" cy="36860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4000"/>
              <a:buFont typeface="Meiryo"/>
              <a:buNone/>
            </a:pPr>
            <a:r>
              <a:rPr lang="en-US" sz="4000">
                <a:latin typeface="Arial"/>
                <a:ea typeface="Arial"/>
                <a:cs typeface="Arial"/>
                <a:sym typeface="Arial"/>
              </a:rPr>
              <a:t>NUS ISY5002</a:t>
            </a:r>
            <a:br>
              <a:rPr lang="en-US" sz="4000">
                <a:latin typeface="Arial"/>
                <a:ea typeface="Arial"/>
                <a:cs typeface="Arial"/>
                <a:sym typeface="Arial"/>
              </a:rPr>
            </a:br>
            <a:r>
              <a:rPr lang="en-US" sz="4000">
                <a:latin typeface="Arial"/>
                <a:ea typeface="Arial"/>
                <a:cs typeface="Arial"/>
                <a:sym typeface="Arial"/>
              </a:rPr>
              <a:t>Team </a:t>
            </a:r>
            <a:r>
              <a:rPr lang="en-US" sz="4000"/>
              <a:t>Eagle</a:t>
            </a:r>
            <a:br>
              <a:rPr lang="en-US" sz="4000">
                <a:latin typeface="Arial"/>
                <a:ea typeface="Arial"/>
                <a:cs typeface="Arial"/>
                <a:sym typeface="Arial"/>
              </a:rPr>
            </a:br>
            <a:br>
              <a:rPr lang="en-US" sz="4000">
                <a:latin typeface="Arial"/>
                <a:ea typeface="Arial"/>
                <a:cs typeface="Arial"/>
                <a:sym typeface="Arial"/>
              </a:rPr>
            </a:br>
            <a:r>
              <a:rPr lang="en-US" sz="4000"/>
              <a:t>Final Presentation</a:t>
            </a:r>
            <a:endParaRPr sz="4000">
              <a:latin typeface="Arial"/>
              <a:ea typeface="Arial"/>
              <a:cs typeface="Arial"/>
              <a:sym typeface="Arial"/>
            </a:endParaRPr>
          </a:p>
        </p:txBody>
      </p:sp>
      <p:sp>
        <p:nvSpPr>
          <p:cNvPr id="100" name="Google Shape;100;p13"/>
          <p:cNvSpPr txBox="1">
            <a:spLocks noGrp="1"/>
          </p:cNvSpPr>
          <p:nvPr>
            <p:ph type="subTitle" idx="1"/>
          </p:nvPr>
        </p:nvSpPr>
        <p:spPr>
          <a:xfrm>
            <a:off x="5289750" y="4672763"/>
            <a:ext cx="6269400" cy="21852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a:solidFill>
                  <a:srgbClr val="262626"/>
                </a:solidFill>
                <a:latin typeface="Arial"/>
                <a:ea typeface="Arial"/>
                <a:cs typeface="Arial"/>
                <a:sym typeface="Arial"/>
              </a:rPr>
              <a:t>Sep 26, 2022</a:t>
            </a:r>
            <a:endParaRPr>
              <a:solidFill>
                <a:srgbClr val="262626"/>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a:latin typeface="Arial"/>
                <a:ea typeface="Arial"/>
                <a:cs typeface="Arial"/>
                <a:sym typeface="Arial"/>
              </a:rPr>
              <a:t>Nair Prashant Chathuar Balachandran A0249268N</a:t>
            </a:r>
            <a:endParaRPr sz="20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a:latin typeface="Arial"/>
                <a:ea typeface="Arial"/>
                <a:cs typeface="Arial"/>
                <a:sym typeface="Arial"/>
              </a:rPr>
              <a:t>Nakahara Hirotoshi, A0232336M</a:t>
            </a:r>
            <a:endParaRPr sz="20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a:latin typeface="Arial"/>
                <a:ea typeface="Arial"/>
                <a:cs typeface="Arial"/>
                <a:sym typeface="Arial"/>
              </a:rPr>
              <a:t>Pradeep Janakiraman, A0140188H</a:t>
            </a:r>
            <a:endParaRPr sz="20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a:latin typeface="Arial"/>
                <a:ea typeface="Arial"/>
                <a:cs typeface="Arial"/>
                <a:sym typeface="Arial"/>
              </a:rPr>
              <a:t>Vikram Sankireddypally A0249306A</a:t>
            </a:r>
            <a:endParaRPr sz="2000">
              <a:solidFill>
                <a:srgbClr val="262626"/>
              </a:solidFill>
              <a:latin typeface="Arial"/>
              <a:ea typeface="Arial"/>
              <a:cs typeface="Arial"/>
              <a:sym typeface="Arial"/>
            </a:endParaRPr>
          </a:p>
          <a:p>
            <a:pPr marL="0" lvl="0" indent="0" algn="l" rtl="0">
              <a:lnSpc>
                <a:spcPct val="110000"/>
              </a:lnSpc>
              <a:spcBef>
                <a:spcPts val="0"/>
              </a:spcBef>
              <a:spcAft>
                <a:spcPts val="0"/>
              </a:spcAft>
              <a:buSzPts val="2400"/>
              <a:buNone/>
            </a:pPr>
            <a:endParaRPr>
              <a:solidFill>
                <a:srgbClr val="262626"/>
              </a:solidFill>
              <a:latin typeface="Arial"/>
              <a:ea typeface="Arial"/>
              <a:cs typeface="Arial"/>
              <a:sym typeface="Arial"/>
            </a:endParaRPr>
          </a:p>
        </p:txBody>
      </p:sp>
      <p:pic>
        <p:nvPicPr>
          <p:cNvPr id="101" name="Google Shape;101;p13" descr="建物、座っている、ベンチ、側を含む画像&#10;&#10;自動生成された説明"/>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102" name="Google Shape;102;p13"/>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103" name="Google Shape;103;p13" descr="Graphical user interface, text&#10;&#10;Description automatically generated"/>
          <p:cNvPicPr preferRelativeResize="0"/>
          <p:nvPr/>
        </p:nvPicPr>
        <p:blipFill rotWithShape="1">
          <a:blip r:embed="rId4">
            <a:alphaModFix/>
          </a:blip>
          <a:srcRect/>
          <a:stretch/>
        </p:blipFill>
        <p:spPr>
          <a:xfrm>
            <a:off x="11099800" y="115888"/>
            <a:ext cx="914400" cy="42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Executive summary</a:t>
            </a:r>
            <a:endParaRPr/>
          </a:p>
        </p:txBody>
      </p:sp>
      <p:pic>
        <p:nvPicPr>
          <p:cNvPr id="111" name="Google Shape;111;p14"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112" name="Google Shape;112;p14"/>
          <p:cNvSpPr/>
          <p:nvPr/>
        </p:nvSpPr>
        <p:spPr>
          <a:xfrm>
            <a:off x="894975" y="1226894"/>
            <a:ext cx="5041200" cy="29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Background</a:t>
            </a:r>
            <a:endParaRPr sz="1600">
              <a:solidFill>
                <a:schemeClr val="lt1"/>
              </a:solidFill>
            </a:endParaRPr>
          </a:p>
        </p:txBody>
      </p:sp>
      <p:sp>
        <p:nvSpPr>
          <p:cNvPr id="113" name="Google Shape;113;p14"/>
          <p:cNvSpPr/>
          <p:nvPr/>
        </p:nvSpPr>
        <p:spPr>
          <a:xfrm>
            <a:off x="6324600" y="1226894"/>
            <a:ext cx="5041200" cy="29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What we did in the project</a:t>
            </a:r>
            <a:endParaRPr sz="1600">
              <a:solidFill>
                <a:schemeClr val="lt1"/>
              </a:solidFill>
            </a:endParaRPr>
          </a:p>
        </p:txBody>
      </p:sp>
      <p:sp>
        <p:nvSpPr>
          <p:cNvPr id="114" name="Google Shape;114;p14"/>
          <p:cNvSpPr/>
          <p:nvPr/>
        </p:nvSpPr>
        <p:spPr>
          <a:xfrm>
            <a:off x="895025" y="1557991"/>
            <a:ext cx="5041200" cy="4719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285750" lvl="0" indent="-273050" algn="l" rtl="0">
              <a:spcBef>
                <a:spcPts val="0"/>
              </a:spcBef>
              <a:spcAft>
                <a:spcPts val="0"/>
              </a:spcAft>
              <a:buSzPts val="1600"/>
              <a:buChar char="●"/>
            </a:pPr>
            <a:r>
              <a:rPr lang="en-US" sz="1600"/>
              <a:t>Video analytics is important because of following reasons:</a:t>
            </a:r>
            <a:endParaRPr sz="1600"/>
          </a:p>
          <a:p>
            <a:pPr marL="914400" lvl="1" indent="-317500" algn="l" rtl="0">
              <a:spcBef>
                <a:spcPts val="0"/>
              </a:spcBef>
              <a:spcAft>
                <a:spcPts val="0"/>
              </a:spcAft>
              <a:buSzPts val="1400"/>
              <a:buChar char="○"/>
            </a:pPr>
            <a:r>
              <a:rPr lang="en-US"/>
              <a:t>Improvement of internet access across the globe</a:t>
            </a:r>
            <a:endParaRPr/>
          </a:p>
          <a:p>
            <a:pPr marL="914400" lvl="1" indent="-317500" algn="l" rtl="0">
              <a:spcBef>
                <a:spcPts val="0"/>
              </a:spcBef>
              <a:spcAft>
                <a:spcPts val="0"/>
              </a:spcAft>
              <a:buSzPts val="1400"/>
              <a:buChar char="○"/>
            </a:pPr>
            <a:r>
              <a:rPr lang="en-US"/>
              <a:t>Penetration of social media such as Facebook, Instagram, YouTube and TikTok</a:t>
            </a:r>
            <a:endParaRPr/>
          </a:p>
          <a:p>
            <a:pPr marL="914400" lvl="1" indent="-317500" algn="l" rtl="0">
              <a:spcBef>
                <a:spcPts val="0"/>
              </a:spcBef>
              <a:spcAft>
                <a:spcPts val="0"/>
              </a:spcAft>
              <a:buSzPts val="1400"/>
              <a:buChar char="○"/>
            </a:pPr>
            <a:r>
              <a:rPr lang="en-US"/>
              <a:t>Growth of the online advertising industry. The size is $556 bn in 2021 and expected to grow to $616 bn in 2022</a:t>
            </a:r>
            <a:endParaRPr/>
          </a:p>
          <a:p>
            <a:pPr marL="0" lvl="0" indent="0" algn="l" rtl="0">
              <a:spcBef>
                <a:spcPts val="0"/>
              </a:spcBef>
              <a:spcAft>
                <a:spcPts val="0"/>
              </a:spcAft>
              <a:buNone/>
            </a:pPr>
            <a:endParaRPr/>
          </a:p>
          <a:p>
            <a:pPr marL="285750" lvl="0" indent="-273050" algn="l" rtl="0">
              <a:spcBef>
                <a:spcPts val="0"/>
              </a:spcBef>
              <a:spcAft>
                <a:spcPts val="0"/>
              </a:spcAft>
              <a:buSzPts val="1600"/>
              <a:buChar char="●"/>
            </a:pPr>
            <a:r>
              <a:rPr lang="en-US" sz="1600"/>
              <a:t>Measurement of quality of videos is a crucial theme for the monetisation</a:t>
            </a:r>
            <a:endParaRPr sz="1600"/>
          </a:p>
          <a:p>
            <a:pPr marL="914400" lvl="1" indent="-317500" algn="l" rtl="0">
              <a:spcBef>
                <a:spcPts val="0"/>
              </a:spcBef>
              <a:spcAft>
                <a:spcPts val="0"/>
              </a:spcAft>
              <a:buSzPts val="1400"/>
              <a:buChar char="○"/>
            </a:pPr>
            <a:r>
              <a:rPr lang="en-US"/>
              <a:t>More consumer watch duration, creators or advertisers can expect more benefit from the video exposures</a:t>
            </a:r>
            <a:endParaRPr/>
          </a:p>
          <a:p>
            <a:pPr marL="0" lvl="0" indent="0" algn="l" rtl="0">
              <a:spcBef>
                <a:spcPts val="0"/>
              </a:spcBef>
              <a:spcAft>
                <a:spcPts val="0"/>
              </a:spcAft>
              <a:buNone/>
            </a:pPr>
            <a:endParaRPr/>
          </a:p>
          <a:p>
            <a:pPr marL="285750" lvl="0" indent="-273050" algn="l" rtl="0">
              <a:spcBef>
                <a:spcPts val="0"/>
              </a:spcBef>
              <a:spcAft>
                <a:spcPts val="0"/>
              </a:spcAft>
              <a:buSzPts val="1600"/>
              <a:buChar char="●"/>
            </a:pPr>
            <a:r>
              <a:rPr lang="en-US" sz="1600"/>
              <a:t>However, the existing products may not be enough because of:</a:t>
            </a:r>
            <a:endParaRPr sz="1600"/>
          </a:p>
          <a:p>
            <a:pPr marL="914400" lvl="1" indent="-317500" algn="l" rtl="0">
              <a:spcBef>
                <a:spcPts val="0"/>
              </a:spcBef>
              <a:spcAft>
                <a:spcPts val="0"/>
              </a:spcAft>
              <a:buSzPts val="1400"/>
              <a:buChar char="○"/>
            </a:pPr>
            <a:r>
              <a:rPr lang="en-US"/>
              <a:t>Only using metadata (</a:t>
            </a:r>
            <a:r>
              <a:rPr lang="en-US" u="sng">
                <a:solidFill>
                  <a:schemeClr val="hlink"/>
                </a:solidFill>
                <a:hlinkClick r:id="rId4"/>
              </a:rPr>
              <a:t>example</a:t>
            </a:r>
            <a:r>
              <a:rPr lang="en-US"/>
              <a:t>)</a:t>
            </a:r>
            <a:endParaRPr/>
          </a:p>
          <a:p>
            <a:pPr marL="914400" lvl="1" indent="-317500" algn="l" rtl="0">
              <a:spcBef>
                <a:spcPts val="0"/>
              </a:spcBef>
              <a:spcAft>
                <a:spcPts val="0"/>
              </a:spcAft>
              <a:buSzPts val="1400"/>
              <a:buChar char="○"/>
            </a:pPr>
            <a:r>
              <a:rPr lang="en-US"/>
              <a:t>No implication about video contents in terms of creative things creators can control</a:t>
            </a:r>
            <a:endParaRPr/>
          </a:p>
        </p:txBody>
      </p:sp>
      <p:sp>
        <p:nvSpPr>
          <p:cNvPr id="115" name="Google Shape;115;p14"/>
          <p:cNvSpPr/>
          <p:nvPr/>
        </p:nvSpPr>
        <p:spPr>
          <a:xfrm>
            <a:off x="6324600" y="1557991"/>
            <a:ext cx="5041200" cy="4719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285750" lvl="0" indent="-273050" algn="l" rtl="0">
              <a:spcBef>
                <a:spcPts val="0"/>
              </a:spcBef>
              <a:spcAft>
                <a:spcPts val="0"/>
              </a:spcAft>
              <a:buSzPts val="1600"/>
              <a:buChar char="●"/>
            </a:pPr>
            <a:r>
              <a:rPr lang="en-US" sz="1600"/>
              <a:t>We designed and demonstrated a system to </a:t>
            </a:r>
            <a:r>
              <a:rPr lang="en-US" sz="1600" b="1"/>
              <a:t>predict following metrics of YouTube videos</a:t>
            </a:r>
            <a:r>
              <a:rPr lang="en-US" sz="1600"/>
              <a:t>:</a:t>
            </a:r>
            <a:endParaRPr sz="1600"/>
          </a:p>
          <a:p>
            <a:pPr marL="914400" lvl="1" indent="-317500" algn="l" rtl="0">
              <a:spcBef>
                <a:spcPts val="0"/>
              </a:spcBef>
              <a:spcAft>
                <a:spcPts val="0"/>
              </a:spcAft>
              <a:buSzPts val="1400"/>
              <a:buChar char="○"/>
            </a:pPr>
            <a:r>
              <a:rPr lang="en-US"/>
              <a:t>View count</a:t>
            </a:r>
            <a:endParaRPr/>
          </a:p>
          <a:p>
            <a:pPr marL="914400" lvl="1" indent="-317500" algn="l" rtl="0">
              <a:spcBef>
                <a:spcPts val="0"/>
              </a:spcBef>
              <a:spcAft>
                <a:spcPts val="0"/>
              </a:spcAft>
              <a:buSzPts val="1400"/>
              <a:buChar char="○"/>
            </a:pPr>
            <a:r>
              <a:rPr lang="en-US"/>
              <a:t>Like count</a:t>
            </a:r>
            <a:endParaRPr/>
          </a:p>
          <a:p>
            <a:pPr marL="0" lvl="0" indent="0" algn="l" rtl="0">
              <a:spcBef>
                <a:spcPts val="0"/>
              </a:spcBef>
              <a:spcAft>
                <a:spcPts val="0"/>
              </a:spcAft>
              <a:buNone/>
            </a:pPr>
            <a:endParaRPr/>
          </a:p>
          <a:p>
            <a:pPr marL="285750" lvl="0" indent="-273050" algn="l" rtl="0">
              <a:spcBef>
                <a:spcPts val="0"/>
              </a:spcBef>
              <a:spcAft>
                <a:spcPts val="0"/>
              </a:spcAft>
              <a:buSzPts val="1600"/>
              <a:buChar char="●"/>
            </a:pPr>
            <a:r>
              <a:rPr lang="en-US" sz="1600"/>
              <a:t>To do that, we utilised following tools and technologies:</a:t>
            </a:r>
            <a:endParaRPr sz="1600"/>
          </a:p>
          <a:p>
            <a:pPr marL="914400" lvl="1" indent="-317500" algn="l" rtl="0">
              <a:spcBef>
                <a:spcPts val="0"/>
              </a:spcBef>
              <a:spcAft>
                <a:spcPts val="0"/>
              </a:spcAft>
              <a:buSzPts val="1400"/>
              <a:buChar char="○"/>
            </a:pPr>
            <a:r>
              <a:rPr lang="en-US"/>
              <a:t>youtube-dl API to download YouTube videos and the metadata</a:t>
            </a:r>
            <a:endParaRPr/>
          </a:p>
          <a:p>
            <a:pPr marL="914400" lvl="1" indent="-317500" algn="l" rtl="0">
              <a:spcBef>
                <a:spcPts val="0"/>
              </a:spcBef>
              <a:spcAft>
                <a:spcPts val="0"/>
              </a:spcAft>
              <a:buSzPts val="1400"/>
              <a:buChar char="○"/>
            </a:pPr>
            <a:r>
              <a:rPr lang="en-US"/>
              <a:t>FF mpeg tool to cut the videos into sliced images</a:t>
            </a:r>
            <a:endParaRPr/>
          </a:p>
          <a:p>
            <a:pPr marL="0" lvl="0" indent="0" algn="l" rtl="0">
              <a:spcBef>
                <a:spcPts val="0"/>
              </a:spcBef>
              <a:spcAft>
                <a:spcPts val="0"/>
              </a:spcAft>
              <a:buNone/>
            </a:pPr>
            <a:endParaRPr/>
          </a:p>
          <a:p>
            <a:pPr marL="285750" lvl="0" indent="-273050" algn="l" rtl="0">
              <a:spcBef>
                <a:spcPts val="0"/>
              </a:spcBef>
              <a:spcAft>
                <a:spcPts val="0"/>
              </a:spcAft>
              <a:buSzPts val="1600"/>
              <a:buChar char="●"/>
            </a:pPr>
            <a:r>
              <a:rPr lang="en-US" sz="1600"/>
              <a:t>Based on the above input data, we developed a deep-learning model to predict the metrics</a:t>
            </a:r>
            <a:endParaRPr sz="1600"/>
          </a:p>
          <a:p>
            <a:pPr marL="914400" lvl="1" indent="-317500" algn="l" rtl="0">
              <a:spcBef>
                <a:spcPts val="0"/>
              </a:spcBef>
              <a:spcAft>
                <a:spcPts val="0"/>
              </a:spcAft>
              <a:buSzPts val="1400"/>
              <a:buChar char="○"/>
            </a:pPr>
            <a:r>
              <a:rPr lang="en-US"/>
              <a:t>Input data (X): thumbnails, 18 sliced video images, metadata (height, width, fps, duration)</a:t>
            </a:r>
            <a:endParaRPr/>
          </a:p>
          <a:p>
            <a:pPr marL="914400" lvl="1" indent="-317500" algn="l" rtl="0">
              <a:spcBef>
                <a:spcPts val="0"/>
              </a:spcBef>
              <a:spcAft>
                <a:spcPts val="0"/>
              </a:spcAft>
              <a:buSzPts val="1400"/>
              <a:buChar char="○"/>
            </a:pPr>
            <a:r>
              <a:rPr lang="en-US"/>
              <a:t>Output data (y): view count and like count</a:t>
            </a:r>
            <a:endParaRPr/>
          </a:p>
          <a:p>
            <a:pPr marL="914400" lvl="1" indent="-317500" algn="l" rtl="0">
              <a:spcBef>
                <a:spcPts val="0"/>
              </a:spcBef>
              <a:spcAft>
                <a:spcPts val="0"/>
              </a:spcAft>
              <a:buSzPts val="1400"/>
              <a:buChar char="○"/>
            </a:pPr>
            <a:r>
              <a:rPr lang="en-US" b="1"/>
              <a:t>Structure: combination of different DL models such as LSTM, CNN</a:t>
            </a:r>
            <a:endParaRPr b="1"/>
          </a:p>
          <a:p>
            <a:pPr marL="914400" lvl="1" indent="-317500" algn="l" rtl="0">
              <a:spcBef>
                <a:spcPts val="0"/>
              </a:spcBef>
              <a:spcAft>
                <a:spcPts val="0"/>
              </a:spcAft>
              <a:buSzPts val="1400"/>
              <a:buChar char="○"/>
            </a:pPr>
            <a:r>
              <a:rPr lang="en-US"/>
              <a:t>Limit the video categories within dog and cat for the simplicity</a:t>
            </a:r>
            <a:endParaRPr/>
          </a:p>
          <a:p>
            <a:pPr marL="914400" lvl="1" indent="-317500" algn="l" rtl="0">
              <a:spcBef>
                <a:spcPts val="0"/>
              </a:spcBef>
              <a:spcAft>
                <a:spcPts val="0"/>
              </a:spcAft>
              <a:buSzPts val="1400"/>
              <a:buChar char="○"/>
            </a:pPr>
            <a:r>
              <a:rPr lang="en-US"/>
              <a:t>Volume of samples: 1,207 videos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The updated product design</a:t>
            </a:r>
            <a:endParaRPr/>
          </a:p>
        </p:txBody>
      </p:sp>
      <p:pic>
        <p:nvPicPr>
          <p:cNvPr id="123" name="Google Shape;123;p15"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124" name="Google Shape;124;p15"/>
          <p:cNvSpPr/>
          <p:nvPr/>
        </p:nvSpPr>
        <p:spPr>
          <a:xfrm>
            <a:off x="1396874" y="1536725"/>
            <a:ext cx="15894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Libre Franklin"/>
                <a:ea typeface="Libre Franklin"/>
                <a:cs typeface="Libre Franklin"/>
                <a:sym typeface="Libre Franklin"/>
              </a:rPr>
              <a:t>youtube-dl</a:t>
            </a:r>
            <a:br>
              <a:rPr lang="en-US" sz="1200">
                <a:latin typeface="Libre Franklin"/>
                <a:ea typeface="Libre Franklin"/>
                <a:cs typeface="Libre Franklin"/>
                <a:sym typeface="Libre Franklin"/>
              </a:rPr>
            </a:br>
            <a:r>
              <a:rPr lang="en-US" sz="1200">
                <a:latin typeface="Libre Franklin"/>
                <a:ea typeface="Libre Franklin"/>
                <a:cs typeface="Libre Franklin"/>
                <a:sym typeface="Libre Franklin"/>
              </a:rPr>
              <a:t>(API to download </a:t>
            </a:r>
            <a:br>
              <a:rPr lang="en-US" sz="1200">
                <a:latin typeface="Libre Franklin"/>
                <a:ea typeface="Libre Franklin"/>
                <a:cs typeface="Libre Franklin"/>
                <a:sym typeface="Libre Franklin"/>
              </a:rPr>
            </a:br>
            <a:r>
              <a:rPr lang="en-US" sz="1200">
                <a:latin typeface="Libre Franklin"/>
                <a:ea typeface="Libre Franklin"/>
                <a:cs typeface="Libre Franklin"/>
                <a:sym typeface="Libre Franklin"/>
              </a:rPr>
              <a:t>metadata, videos)</a:t>
            </a:r>
            <a:endParaRPr sz="1200">
              <a:solidFill>
                <a:schemeClr val="dk1"/>
              </a:solidFill>
              <a:latin typeface="Libre Franklin"/>
              <a:ea typeface="Libre Franklin"/>
              <a:cs typeface="Libre Franklin"/>
              <a:sym typeface="Libre Franklin"/>
            </a:endParaRPr>
          </a:p>
        </p:txBody>
      </p:sp>
      <p:sp>
        <p:nvSpPr>
          <p:cNvPr id="125" name="Google Shape;125;p15"/>
          <p:cNvSpPr/>
          <p:nvPr/>
        </p:nvSpPr>
        <p:spPr>
          <a:xfrm>
            <a:off x="1396874" y="2424750"/>
            <a:ext cx="15894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Libre Franklin"/>
                <a:ea typeface="Libre Franklin"/>
                <a:cs typeface="Libre Franklin"/>
                <a:sym typeface="Libre Franklin"/>
              </a:rPr>
              <a:t>URL list</a:t>
            </a:r>
            <a:endParaRPr sz="12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(YouTube BB</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data set)</a:t>
            </a:r>
            <a:endParaRPr sz="1200">
              <a:solidFill>
                <a:schemeClr val="dk1"/>
              </a:solidFill>
              <a:latin typeface="Libre Franklin"/>
              <a:ea typeface="Libre Franklin"/>
              <a:cs typeface="Libre Franklin"/>
              <a:sym typeface="Libre Franklin"/>
            </a:endParaRPr>
          </a:p>
        </p:txBody>
      </p:sp>
      <p:sp>
        <p:nvSpPr>
          <p:cNvPr id="126" name="Google Shape;126;p15"/>
          <p:cNvSpPr/>
          <p:nvPr/>
        </p:nvSpPr>
        <p:spPr>
          <a:xfrm>
            <a:off x="7177150" y="1284463"/>
            <a:ext cx="835775" cy="8059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Thumbnail images</a:t>
            </a:r>
            <a:endParaRPr sz="1000"/>
          </a:p>
        </p:txBody>
      </p:sp>
      <p:sp>
        <p:nvSpPr>
          <p:cNvPr id="127" name="Google Shape;127;p15"/>
          <p:cNvSpPr/>
          <p:nvPr/>
        </p:nvSpPr>
        <p:spPr>
          <a:xfrm>
            <a:off x="4920525" y="2348875"/>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Video cutting</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(FF mpeg)</a:t>
            </a:r>
            <a:endParaRPr sz="1200">
              <a:solidFill>
                <a:schemeClr val="dk1"/>
              </a:solidFill>
              <a:latin typeface="Libre Franklin"/>
              <a:ea typeface="Libre Franklin"/>
              <a:cs typeface="Libre Franklin"/>
              <a:sym typeface="Libre Franklin"/>
            </a:endParaRPr>
          </a:p>
        </p:txBody>
      </p:sp>
      <p:cxnSp>
        <p:nvCxnSpPr>
          <p:cNvPr id="128" name="Google Shape;128;p15"/>
          <p:cNvCxnSpPr>
            <a:stCxn id="127" idx="3"/>
            <a:endCxn id="129" idx="2"/>
          </p:cNvCxnSpPr>
          <p:nvPr/>
        </p:nvCxnSpPr>
        <p:spPr>
          <a:xfrm>
            <a:off x="6168525" y="2623825"/>
            <a:ext cx="1008600" cy="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5"/>
          <p:cNvCxnSpPr>
            <a:stCxn id="124" idx="3"/>
            <a:endCxn id="127" idx="1"/>
          </p:cNvCxnSpPr>
          <p:nvPr/>
        </p:nvCxnSpPr>
        <p:spPr>
          <a:xfrm>
            <a:off x="2986274" y="1811675"/>
            <a:ext cx="1934400" cy="812100"/>
          </a:xfrm>
          <a:prstGeom prst="bentConnector3">
            <a:avLst>
              <a:gd name="adj1" fmla="val 10930"/>
            </a:avLst>
          </a:prstGeom>
          <a:noFill/>
          <a:ln w="9525" cap="flat" cmpd="sng">
            <a:solidFill>
              <a:schemeClr val="dk2"/>
            </a:solidFill>
            <a:prstDash val="solid"/>
            <a:round/>
            <a:headEnd type="none" w="med" len="med"/>
            <a:tailEnd type="triangle" w="med" len="med"/>
          </a:ln>
        </p:spPr>
      </p:cxnSp>
      <p:cxnSp>
        <p:nvCxnSpPr>
          <p:cNvPr id="131" name="Google Shape;131;p15"/>
          <p:cNvCxnSpPr>
            <a:stCxn id="125" idx="3"/>
            <a:endCxn id="127" idx="1"/>
          </p:cNvCxnSpPr>
          <p:nvPr/>
        </p:nvCxnSpPr>
        <p:spPr>
          <a:xfrm rot="10800000" flipH="1">
            <a:off x="2986274" y="2623800"/>
            <a:ext cx="1934400" cy="75900"/>
          </a:xfrm>
          <a:prstGeom prst="bentConnector3">
            <a:avLst>
              <a:gd name="adj1" fmla="val 11832"/>
            </a:avLst>
          </a:prstGeom>
          <a:noFill/>
          <a:ln w="9525" cap="flat" cmpd="sng">
            <a:solidFill>
              <a:schemeClr val="dk2"/>
            </a:solidFill>
            <a:prstDash val="solid"/>
            <a:round/>
            <a:headEnd type="none" w="med" len="med"/>
            <a:tailEnd type="triangle" w="med" len="med"/>
          </a:ln>
        </p:spPr>
      </p:cxnSp>
      <p:sp>
        <p:nvSpPr>
          <p:cNvPr id="129" name="Google Shape;129;p15"/>
          <p:cNvSpPr/>
          <p:nvPr/>
        </p:nvSpPr>
        <p:spPr>
          <a:xfrm>
            <a:off x="7177150" y="2220863"/>
            <a:ext cx="835775" cy="8059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Sliced video images</a:t>
            </a:r>
            <a:endParaRPr sz="1000"/>
          </a:p>
        </p:txBody>
      </p:sp>
      <p:sp>
        <p:nvSpPr>
          <p:cNvPr id="132" name="Google Shape;132;p15"/>
          <p:cNvSpPr/>
          <p:nvPr/>
        </p:nvSpPr>
        <p:spPr>
          <a:xfrm>
            <a:off x="7177150" y="3157263"/>
            <a:ext cx="835775" cy="8059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Meta data (height, width, duration, fps etc.)</a:t>
            </a:r>
            <a:endParaRPr sz="1000"/>
          </a:p>
        </p:txBody>
      </p:sp>
      <p:cxnSp>
        <p:nvCxnSpPr>
          <p:cNvPr id="133" name="Google Shape;133;p15"/>
          <p:cNvCxnSpPr>
            <a:stCxn id="124" idx="3"/>
            <a:endCxn id="132" idx="2"/>
          </p:cNvCxnSpPr>
          <p:nvPr/>
        </p:nvCxnSpPr>
        <p:spPr>
          <a:xfrm>
            <a:off x="2986274" y="1811675"/>
            <a:ext cx="4191000" cy="1748700"/>
          </a:xfrm>
          <a:prstGeom prst="bentConnector3">
            <a:avLst>
              <a:gd name="adj1" fmla="val 5045"/>
            </a:avLst>
          </a:prstGeom>
          <a:noFill/>
          <a:ln w="9525" cap="flat" cmpd="sng">
            <a:solidFill>
              <a:schemeClr val="dk2"/>
            </a:solidFill>
            <a:prstDash val="solid"/>
            <a:round/>
            <a:headEnd type="none" w="med" len="med"/>
            <a:tailEnd type="triangle" w="med" len="med"/>
          </a:ln>
        </p:spPr>
      </p:cxnSp>
      <p:sp>
        <p:nvSpPr>
          <p:cNvPr id="134" name="Google Shape;134;p15"/>
          <p:cNvSpPr/>
          <p:nvPr/>
        </p:nvSpPr>
        <p:spPr>
          <a:xfrm>
            <a:off x="9108450" y="2348888"/>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Deep learning model</a:t>
            </a:r>
            <a:endParaRPr sz="1200">
              <a:solidFill>
                <a:schemeClr val="dk1"/>
              </a:solidFill>
              <a:latin typeface="Libre Franklin"/>
              <a:ea typeface="Libre Franklin"/>
              <a:cs typeface="Libre Franklin"/>
              <a:sym typeface="Libre Franklin"/>
            </a:endParaRPr>
          </a:p>
        </p:txBody>
      </p:sp>
      <p:cxnSp>
        <p:nvCxnSpPr>
          <p:cNvPr id="135" name="Google Shape;135;p15"/>
          <p:cNvCxnSpPr>
            <a:stCxn id="129" idx="4"/>
            <a:endCxn id="134" idx="1"/>
          </p:cNvCxnSpPr>
          <p:nvPr/>
        </p:nvCxnSpPr>
        <p:spPr>
          <a:xfrm>
            <a:off x="8012925" y="2623825"/>
            <a:ext cx="1095600" cy="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15"/>
          <p:cNvCxnSpPr>
            <a:stCxn id="126" idx="4"/>
            <a:endCxn id="134" idx="1"/>
          </p:cNvCxnSpPr>
          <p:nvPr/>
        </p:nvCxnSpPr>
        <p:spPr>
          <a:xfrm>
            <a:off x="8012925" y="1687425"/>
            <a:ext cx="1095600" cy="9363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137" name="Google Shape;137;p15"/>
          <p:cNvCxnSpPr>
            <a:stCxn id="132" idx="4"/>
            <a:endCxn id="134" idx="1"/>
          </p:cNvCxnSpPr>
          <p:nvPr/>
        </p:nvCxnSpPr>
        <p:spPr>
          <a:xfrm rot="10800000" flipH="1">
            <a:off x="8012925" y="2623925"/>
            <a:ext cx="1095600" cy="936300"/>
          </a:xfrm>
          <a:prstGeom prst="bentConnector3">
            <a:avLst>
              <a:gd name="adj1" fmla="val 49997"/>
            </a:avLst>
          </a:prstGeom>
          <a:noFill/>
          <a:ln w="9525" cap="flat" cmpd="sng">
            <a:solidFill>
              <a:schemeClr val="dk2"/>
            </a:solidFill>
            <a:prstDash val="solid"/>
            <a:round/>
            <a:headEnd type="none" w="med" len="med"/>
            <a:tailEnd type="triangle" w="med" len="med"/>
          </a:ln>
        </p:spPr>
      </p:cxnSp>
      <p:sp>
        <p:nvSpPr>
          <p:cNvPr id="138" name="Google Shape;138;p15"/>
          <p:cNvSpPr/>
          <p:nvPr/>
        </p:nvSpPr>
        <p:spPr>
          <a:xfrm>
            <a:off x="10844775" y="2220863"/>
            <a:ext cx="835775" cy="8059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Prediction</a:t>
            </a:r>
            <a:br>
              <a:rPr lang="en-US" sz="1000"/>
            </a:br>
            <a:r>
              <a:rPr lang="en-US" sz="1000"/>
              <a:t>(view counts, like counts)</a:t>
            </a:r>
            <a:endParaRPr sz="1000"/>
          </a:p>
        </p:txBody>
      </p:sp>
      <p:cxnSp>
        <p:nvCxnSpPr>
          <p:cNvPr id="139" name="Google Shape;139;p15"/>
          <p:cNvCxnSpPr>
            <a:stCxn id="134" idx="3"/>
            <a:endCxn id="138" idx="2"/>
          </p:cNvCxnSpPr>
          <p:nvPr/>
        </p:nvCxnSpPr>
        <p:spPr>
          <a:xfrm>
            <a:off x="10356450" y="2623838"/>
            <a:ext cx="488400" cy="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15"/>
          <p:cNvCxnSpPr/>
          <p:nvPr/>
        </p:nvCxnSpPr>
        <p:spPr>
          <a:xfrm>
            <a:off x="1147875" y="1328500"/>
            <a:ext cx="0" cy="2641800"/>
          </a:xfrm>
          <a:prstGeom prst="straightConnector1">
            <a:avLst/>
          </a:prstGeom>
          <a:noFill/>
          <a:ln w="9525" cap="flat" cmpd="sng">
            <a:solidFill>
              <a:schemeClr val="dk2"/>
            </a:solidFill>
            <a:prstDash val="solid"/>
            <a:round/>
            <a:headEnd type="stealth" w="med" len="med"/>
            <a:tailEnd type="stealth" w="med" len="med"/>
          </a:ln>
        </p:spPr>
      </p:cxnSp>
      <p:cxnSp>
        <p:nvCxnSpPr>
          <p:cNvPr id="141" name="Google Shape;141;p15"/>
          <p:cNvCxnSpPr/>
          <p:nvPr/>
        </p:nvCxnSpPr>
        <p:spPr>
          <a:xfrm>
            <a:off x="1147875" y="4276175"/>
            <a:ext cx="0" cy="1926000"/>
          </a:xfrm>
          <a:prstGeom prst="straightConnector1">
            <a:avLst/>
          </a:prstGeom>
          <a:noFill/>
          <a:ln w="9525" cap="flat" cmpd="sng">
            <a:solidFill>
              <a:schemeClr val="dk2"/>
            </a:solidFill>
            <a:prstDash val="solid"/>
            <a:round/>
            <a:headEnd type="stealth" w="med" len="med"/>
            <a:tailEnd type="stealth" w="med" len="med"/>
          </a:ln>
        </p:spPr>
      </p:cxnSp>
      <p:sp>
        <p:nvSpPr>
          <p:cNvPr id="142" name="Google Shape;142;p15"/>
          <p:cNvSpPr txBox="1"/>
          <p:nvPr/>
        </p:nvSpPr>
        <p:spPr>
          <a:xfrm rot="-5400000">
            <a:off x="-299775" y="2522575"/>
            <a:ext cx="26418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b="1">
                <a:solidFill>
                  <a:srgbClr val="3F3F3F"/>
                </a:solidFill>
                <a:latin typeface="Meiryo"/>
                <a:ea typeface="Meiryo"/>
                <a:cs typeface="Meiryo"/>
                <a:sym typeface="Meiryo"/>
              </a:rPr>
              <a:t>Model Training (batch)</a:t>
            </a:r>
            <a:endParaRPr sz="1200" b="1"/>
          </a:p>
        </p:txBody>
      </p:sp>
      <p:sp>
        <p:nvSpPr>
          <p:cNvPr id="143" name="Google Shape;143;p15"/>
          <p:cNvSpPr txBox="1"/>
          <p:nvPr/>
        </p:nvSpPr>
        <p:spPr>
          <a:xfrm rot="-5400000">
            <a:off x="43125" y="5097425"/>
            <a:ext cx="19560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b="1">
                <a:solidFill>
                  <a:srgbClr val="3F3F3F"/>
                </a:solidFill>
                <a:latin typeface="Meiryo"/>
                <a:ea typeface="Meiryo"/>
                <a:cs typeface="Meiryo"/>
                <a:sym typeface="Meiryo"/>
              </a:rPr>
              <a:t>Front App</a:t>
            </a:r>
            <a:endParaRPr sz="1200" b="1"/>
          </a:p>
        </p:txBody>
      </p:sp>
      <p:sp>
        <p:nvSpPr>
          <p:cNvPr id="144" name="Google Shape;144;p15"/>
          <p:cNvSpPr/>
          <p:nvPr/>
        </p:nvSpPr>
        <p:spPr>
          <a:xfrm>
            <a:off x="1648200" y="5503150"/>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Thumbnail</a:t>
            </a:r>
            <a:endParaRPr sz="1200">
              <a:solidFill>
                <a:schemeClr val="dk1"/>
              </a:solidFill>
              <a:latin typeface="Libre Franklin"/>
              <a:ea typeface="Libre Franklin"/>
              <a:cs typeface="Libre Franklin"/>
              <a:sym typeface="Libre Franklin"/>
            </a:endParaRPr>
          </a:p>
        </p:txBody>
      </p:sp>
      <p:sp>
        <p:nvSpPr>
          <p:cNvPr id="145" name="Google Shape;145;p15"/>
          <p:cNvSpPr/>
          <p:nvPr/>
        </p:nvSpPr>
        <p:spPr>
          <a:xfrm>
            <a:off x="6976300" y="4885775"/>
            <a:ext cx="12105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18 sliced images</a:t>
            </a:r>
            <a:endParaRPr sz="1200">
              <a:solidFill>
                <a:schemeClr val="dk1"/>
              </a:solidFill>
              <a:latin typeface="Libre Franklin"/>
              <a:ea typeface="Libre Franklin"/>
              <a:cs typeface="Libre Franklin"/>
              <a:sym typeface="Libre Franklin"/>
            </a:endParaRPr>
          </a:p>
        </p:txBody>
      </p:sp>
      <p:sp>
        <p:nvSpPr>
          <p:cNvPr id="146" name="Google Shape;146;p15"/>
          <p:cNvSpPr/>
          <p:nvPr/>
        </p:nvSpPr>
        <p:spPr>
          <a:xfrm>
            <a:off x="8723550" y="5122138"/>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Deep learning model</a:t>
            </a:r>
            <a:endParaRPr sz="1200">
              <a:solidFill>
                <a:schemeClr val="dk1"/>
              </a:solidFill>
              <a:latin typeface="Libre Franklin"/>
              <a:ea typeface="Libre Franklin"/>
              <a:cs typeface="Libre Franklin"/>
              <a:sym typeface="Libre Franklin"/>
            </a:endParaRPr>
          </a:p>
        </p:txBody>
      </p:sp>
      <p:cxnSp>
        <p:nvCxnSpPr>
          <p:cNvPr id="147" name="Google Shape;147;p15"/>
          <p:cNvCxnSpPr>
            <a:stCxn id="145" idx="3"/>
            <a:endCxn id="146" idx="1"/>
          </p:cNvCxnSpPr>
          <p:nvPr/>
        </p:nvCxnSpPr>
        <p:spPr>
          <a:xfrm>
            <a:off x="8186800" y="5160725"/>
            <a:ext cx="536700" cy="236400"/>
          </a:xfrm>
          <a:prstGeom prst="bentConnector3">
            <a:avLst>
              <a:gd name="adj1" fmla="val 50005"/>
            </a:avLst>
          </a:prstGeom>
          <a:noFill/>
          <a:ln w="9525" cap="flat" cmpd="sng">
            <a:solidFill>
              <a:schemeClr val="dk2"/>
            </a:solidFill>
            <a:prstDash val="solid"/>
            <a:round/>
            <a:headEnd type="none" w="med" len="med"/>
            <a:tailEnd type="triangle" w="med" len="med"/>
          </a:ln>
        </p:spPr>
      </p:cxnSp>
      <p:sp>
        <p:nvSpPr>
          <p:cNvPr id="148" name="Google Shape;148;p15"/>
          <p:cNvSpPr/>
          <p:nvPr/>
        </p:nvSpPr>
        <p:spPr>
          <a:xfrm>
            <a:off x="10554950" y="5122138"/>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View/like counts prediction</a:t>
            </a:r>
            <a:endParaRPr sz="1200">
              <a:solidFill>
                <a:schemeClr val="dk1"/>
              </a:solidFill>
              <a:latin typeface="Libre Franklin"/>
              <a:ea typeface="Libre Franklin"/>
              <a:cs typeface="Libre Franklin"/>
              <a:sym typeface="Libre Franklin"/>
            </a:endParaRPr>
          </a:p>
        </p:txBody>
      </p:sp>
      <p:cxnSp>
        <p:nvCxnSpPr>
          <p:cNvPr id="149" name="Google Shape;149;p15"/>
          <p:cNvCxnSpPr>
            <a:stCxn id="146" idx="3"/>
            <a:endCxn id="148" idx="1"/>
          </p:cNvCxnSpPr>
          <p:nvPr/>
        </p:nvCxnSpPr>
        <p:spPr>
          <a:xfrm>
            <a:off x="9971550" y="5397088"/>
            <a:ext cx="583500" cy="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15"/>
          <p:cNvCxnSpPr>
            <a:stCxn id="134" idx="2"/>
            <a:endCxn id="146" idx="0"/>
          </p:cNvCxnSpPr>
          <p:nvPr/>
        </p:nvCxnSpPr>
        <p:spPr>
          <a:xfrm rot="5400000">
            <a:off x="8428350" y="3817988"/>
            <a:ext cx="2223300" cy="384900"/>
          </a:xfrm>
          <a:prstGeom prst="bentConnector3">
            <a:avLst>
              <a:gd name="adj1" fmla="val 68623"/>
            </a:avLst>
          </a:prstGeom>
          <a:noFill/>
          <a:ln w="9525" cap="flat" cmpd="sng">
            <a:solidFill>
              <a:schemeClr val="dk2"/>
            </a:solidFill>
            <a:prstDash val="solid"/>
            <a:round/>
            <a:headEnd type="none" w="med" len="med"/>
            <a:tailEnd type="triangle" w="med" len="med"/>
          </a:ln>
        </p:spPr>
      </p:cxnSp>
      <p:sp>
        <p:nvSpPr>
          <p:cNvPr id="151" name="Google Shape;151;p15"/>
          <p:cNvSpPr txBox="1"/>
          <p:nvPr/>
        </p:nvSpPr>
        <p:spPr>
          <a:xfrm rot="5400000">
            <a:off x="9431588" y="3987500"/>
            <a:ext cx="9927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a:solidFill>
                  <a:srgbClr val="3F3F3F"/>
                </a:solidFill>
                <a:latin typeface="Meiryo"/>
                <a:ea typeface="Meiryo"/>
                <a:cs typeface="Meiryo"/>
                <a:sym typeface="Meiryo"/>
              </a:rPr>
              <a:t>Model update</a:t>
            </a:r>
            <a:endParaRPr sz="1200"/>
          </a:p>
        </p:txBody>
      </p:sp>
      <p:cxnSp>
        <p:nvCxnSpPr>
          <p:cNvPr id="152" name="Google Shape;152;p15"/>
          <p:cNvCxnSpPr>
            <a:stCxn id="138" idx="1"/>
            <a:endCxn id="134" idx="0"/>
          </p:cNvCxnSpPr>
          <p:nvPr/>
        </p:nvCxnSpPr>
        <p:spPr>
          <a:xfrm rot="5400000">
            <a:off x="10433462" y="1519763"/>
            <a:ext cx="128100" cy="1530300"/>
          </a:xfrm>
          <a:prstGeom prst="bentConnector3">
            <a:avLst>
              <a:gd name="adj1" fmla="val -185890"/>
            </a:avLst>
          </a:prstGeom>
          <a:noFill/>
          <a:ln w="9525" cap="flat" cmpd="sng">
            <a:solidFill>
              <a:schemeClr val="dk2"/>
            </a:solidFill>
            <a:prstDash val="solid"/>
            <a:round/>
            <a:headEnd type="none" w="med" len="med"/>
            <a:tailEnd type="triangle" w="med" len="med"/>
          </a:ln>
        </p:spPr>
      </p:cxnSp>
      <p:sp>
        <p:nvSpPr>
          <p:cNvPr id="153" name="Google Shape;153;p15"/>
          <p:cNvSpPr txBox="1"/>
          <p:nvPr/>
        </p:nvSpPr>
        <p:spPr>
          <a:xfrm>
            <a:off x="10306100" y="3833425"/>
            <a:ext cx="16311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endParaRPr sz="1200"/>
          </a:p>
        </p:txBody>
      </p:sp>
      <p:sp>
        <p:nvSpPr>
          <p:cNvPr id="154" name="Google Shape;154;p15"/>
          <p:cNvSpPr txBox="1"/>
          <p:nvPr/>
        </p:nvSpPr>
        <p:spPr>
          <a:xfrm>
            <a:off x="9732450" y="1684925"/>
            <a:ext cx="15303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a:solidFill>
                  <a:srgbClr val="3F3F3F"/>
                </a:solidFill>
                <a:latin typeface="Meiryo"/>
                <a:ea typeface="Meiryo"/>
                <a:cs typeface="Meiryo"/>
                <a:sym typeface="Meiryo"/>
              </a:rPr>
              <a:t>Feedback</a:t>
            </a:r>
            <a:endParaRPr sz="1200"/>
          </a:p>
        </p:txBody>
      </p:sp>
      <p:cxnSp>
        <p:nvCxnSpPr>
          <p:cNvPr id="155" name="Google Shape;155;p15"/>
          <p:cNvCxnSpPr>
            <a:stCxn id="132" idx="4"/>
            <a:endCxn id="138" idx="3"/>
          </p:cNvCxnSpPr>
          <p:nvPr/>
        </p:nvCxnSpPr>
        <p:spPr>
          <a:xfrm rot="10800000" flipH="1">
            <a:off x="8012925" y="3026825"/>
            <a:ext cx="3249600" cy="533400"/>
          </a:xfrm>
          <a:prstGeom prst="bentConnector2">
            <a:avLst/>
          </a:prstGeom>
          <a:noFill/>
          <a:ln w="9525" cap="flat" cmpd="sng">
            <a:solidFill>
              <a:schemeClr val="dk2"/>
            </a:solidFill>
            <a:prstDash val="solid"/>
            <a:round/>
            <a:headEnd type="none" w="med" len="med"/>
            <a:tailEnd type="triangle" w="med" len="med"/>
          </a:ln>
        </p:spPr>
      </p:cxnSp>
      <p:sp>
        <p:nvSpPr>
          <p:cNvPr id="156" name="Google Shape;156;p15"/>
          <p:cNvSpPr/>
          <p:nvPr/>
        </p:nvSpPr>
        <p:spPr>
          <a:xfrm>
            <a:off x="1409050" y="3119500"/>
            <a:ext cx="1589400" cy="410400"/>
          </a:xfrm>
          <a:prstGeom prst="wedgeRectCallout">
            <a:avLst>
              <a:gd name="adj1" fmla="val 22351"/>
              <a:gd name="adj2" fmla="val -89370"/>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1,207 videos</a:t>
            </a:r>
            <a:endParaRPr sz="1200">
              <a:solidFill>
                <a:schemeClr val="lt1"/>
              </a:solidFill>
            </a:endParaRPr>
          </a:p>
          <a:p>
            <a:pPr marL="0" lvl="0" indent="0" algn="ctr" rtl="0">
              <a:spcBef>
                <a:spcPts val="0"/>
              </a:spcBef>
              <a:spcAft>
                <a:spcPts val="0"/>
              </a:spcAft>
              <a:buNone/>
            </a:pPr>
            <a:r>
              <a:rPr lang="en-US" sz="1200">
                <a:solidFill>
                  <a:schemeClr val="lt1"/>
                </a:solidFill>
              </a:rPr>
              <a:t>(average 18 secs)</a:t>
            </a:r>
            <a:endParaRPr sz="1200">
              <a:solidFill>
                <a:schemeClr val="lt1"/>
              </a:solidFill>
            </a:endParaRPr>
          </a:p>
        </p:txBody>
      </p:sp>
      <p:sp>
        <p:nvSpPr>
          <p:cNvPr id="157" name="Google Shape;157;p15"/>
          <p:cNvSpPr/>
          <p:nvPr/>
        </p:nvSpPr>
        <p:spPr>
          <a:xfrm>
            <a:off x="8723500" y="5859700"/>
            <a:ext cx="1934400" cy="366300"/>
          </a:xfrm>
          <a:prstGeom prst="wedgeRectCallout">
            <a:avLst>
              <a:gd name="adj1" fmla="val -32754"/>
              <a:gd name="adj2" fmla="val -97524"/>
            </a:avLst>
          </a:pr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lt1"/>
                </a:solidFill>
              </a:rPr>
              <a:t>Apply the trained model to provide prediction</a:t>
            </a:r>
            <a:endParaRPr sz="1200">
              <a:solidFill>
                <a:schemeClr val="lt1"/>
              </a:solidFill>
            </a:endParaRPr>
          </a:p>
        </p:txBody>
      </p:sp>
      <p:cxnSp>
        <p:nvCxnSpPr>
          <p:cNvPr id="158" name="Google Shape;158;p15"/>
          <p:cNvCxnSpPr>
            <a:stCxn id="124" idx="3"/>
            <a:endCxn id="126" idx="2"/>
          </p:cNvCxnSpPr>
          <p:nvPr/>
        </p:nvCxnSpPr>
        <p:spPr>
          <a:xfrm rot="10800000" flipH="1">
            <a:off x="2986274" y="1687475"/>
            <a:ext cx="4191000" cy="124200"/>
          </a:xfrm>
          <a:prstGeom prst="bentConnector3">
            <a:avLst>
              <a:gd name="adj1" fmla="val 5045"/>
            </a:avLst>
          </a:prstGeom>
          <a:noFill/>
          <a:ln w="9525" cap="flat" cmpd="sng">
            <a:solidFill>
              <a:schemeClr val="dk2"/>
            </a:solidFill>
            <a:prstDash val="solid"/>
            <a:round/>
            <a:headEnd type="none" w="med" len="med"/>
            <a:tailEnd type="triangle" w="med" len="med"/>
          </a:ln>
        </p:spPr>
      </p:cxnSp>
      <p:sp>
        <p:nvSpPr>
          <p:cNvPr id="159" name="Google Shape;159;p15"/>
          <p:cNvSpPr/>
          <p:nvPr/>
        </p:nvSpPr>
        <p:spPr>
          <a:xfrm>
            <a:off x="4920675" y="1755450"/>
            <a:ext cx="1248000" cy="533400"/>
          </a:xfrm>
          <a:prstGeom prst="wedgeRectCallout">
            <a:avLst>
              <a:gd name="adj1" fmla="val -20347"/>
              <a:gd name="adj2" fmla="val 74330"/>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18 sliced images per video</a:t>
            </a:r>
            <a:endParaRPr sz="1200">
              <a:solidFill>
                <a:schemeClr val="lt1"/>
              </a:solidFill>
            </a:endParaRPr>
          </a:p>
        </p:txBody>
      </p:sp>
      <p:sp>
        <p:nvSpPr>
          <p:cNvPr id="160" name="Google Shape;160;p15"/>
          <p:cNvSpPr/>
          <p:nvPr/>
        </p:nvSpPr>
        <p:spPr>
          <a:xfrm>
            <a:off x="1648200" y="4885775"/>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Video</a:t>
            </a:r>
            <a:endParaRPr sz="1200">
              <a:solidFill>
                <a:schemeClr val="dk1"/>
              </a:solidFill>
              <a:latin typeface="Libre Franklin"/>
              <a:ea typeface="Libre Franklin"/>
              <a:cs typeface="Libre Franklin"/>
              <a:sym typeface="Libre Franklin"/>
            </a:endParaRPr>
          </a:p>
        </p:txBody>
      </p:sp>
      <p:sp>
        <p:nvSpPr>
          <p:cNvPr id="161" name="Google Shape;161;p15"/>
          <p:cNvSpPr/>
          <p:nvPr/>
        </p:nvSpPr>
        <p:spPr>
          <a:xfrm>
            <a:off x="4312250" y="4885775"/>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Video cutting</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a:t>
            </a:r>
            <a:r>
              <a:rPr lang="en-US" sz="1200" u="sng">
                <a:solidFill>
                  <a:schemeClr val="hlink"/>
                </a:solidFill>
                <a:latin typeface="Libre Franklin"/>
                <a:ea typeface="Libre Franklin"/>
                <a:cs typeface="Libre Franklin"/>
                <a:sym typeface="Libre Franklin"/>
                <a:hlinkClick r:id="rId4"/>
              </a:rPr>
              <a:t>FF mpeg</a:t>
            </a:r>
            <a:r>
              <a:rPr lang="en-US" sz="1200">
                <a:solidFill>
                  <a:schemeClr val="dk1"/>
                </a:solidFill>
                <a:latin typeface="Libre Franklin"/>
                <a:ea typeface="Libre Franklin"/>
                <a:cs typeface="Libre Franklin"/>
                <a:sym typeface="Libre Franklin"/>
              </a:rPr>
              <a:t>)</a:t>
            </a:r>
            <a:endParaRPr sz="1200">
              <a:solidFill>
                <a:schemeClr val="dk1"/>
              </a:solidFill>
              <a:latin typeface="Libre Franklin"/>
              <a:ea typeface="Libre Franklin"/>
              <a:cs typeface="Libre Franklin"/>
              <a:sym typeface="Libre Franklin"/>
            </a:endParaRPr>
          </a:p>
        </p:txBody>
      </p:sp>
      <p:cxnSp>
        <p:nvCxnSpPr>
          <p:cNvPr id="162" name="Google Shape;162;p15"/>
          <p:cNvCxnSpPr>
            <a:stCxn id="160" idx="3"/>
            <a:endCxn id="161" idx="1"/>
          </p:cNvCxnSpPr>
          <p:nvPr/>
        </p:nvCxnSpPr>
        <p:spPr>
          <a:xfrm>
            <a:off x="2896200" y="5160725"/>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15"/>
          <p:cNvCxnSpPr>
            <a:stCxn id="161" idx="3"/>
            <a:endCxn id="145" idx="1"/>
          </p:cNvCxnSpPr>
          <p:nvPr/>
        </p:nvCxnSpPr>
        <p:spPr>
          <a:xfrm>
            <a:off x="5560250" y="5160725"/>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15"/>
          <p:cNvCxnSpPr>
            <a:stCxn id="144" idx="3"/>
            <a:endCxn id="146" idx="1"/>
          </p:cNvCxnSpPr>
          <p:nvPr/>
        </p:nvCxnSpPr>
        <p:spPr>
          <a:xfrm rot="10800000" flipH="1">
            <a:off x="2896200" y="5397100"/>
            <a:ext cx="5827500" cy="381000"/>
          </a:xfrm>
          <a:prstGeom prst="bentConnector3">
            <a:avLst>
              <a:gd name="adj1" fmla="val 95415"/>
            </a:avLst>
          </a:prstGeom>
          <a:noFill/>
          <a:ln w="9525" cap="flat" cmpd="sng">
            <a:solidFill>
              <a:schemeClr val="dk2"/>
            </a:solidFill>
            <a:prstDash val="solid"/>
            <a:round/>
            <a:headEnd type="none" w="med" len="med"/>
            <a:tailEnd type="triangle" w="med" len="med"/>
          </a:ln>
        </p:spPr>
      </p:cxnSp>
      <p:sp>
        <p:nvSpPr>
          <p:cNvPr id="165" name="Google Shape;165;p15"/>
          <p:cNvSpPr/>
          <p:nvPr/>
        </p:nvSpPr>
        <p:spPr>
          <a:xfrm>
            <a:off x="6976300" y="4268400"/>
            <a:ext cx="12105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Metadata</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(height, width, duration, fps)</a:t>
            </a:r>
            <a:endParaRPr sz="1200">
              <a:solidFill>
                <a:schemeClr val="dk1"/>
              </a:solidFill>
              <a:latin typeface="Libre Franklin"/>
              <a:ea typeface="Libre Franklin"/>
              <a:cs typeface="Libre Franklin"/>
              <a:sym typeface="Libre Franklin"/>
            </a:endParaRPr>
          </a:p>
        </p:txBody>
      </p:sp>
      <p:cxnSp>
        <p:nvCxnSpPr>
          <p:cNvPr id="166" name="Google Shape;166;p15"/>
          <p:cNvCxnSpPr>
            <a:stCxn id="160" idx="3"/>
            <a:endCxn id="165" idx="1"/>
          </p:cNvCxnSpPr>
          <p:nvPr/>
        </p:nvCxnSpPr>
        <p:spPr>
          <a:xfrm rot="10800000" flipH="1">
            <a:off x="2896200" y="4543325"/>
            <a:ext cx="4080000" cy="617400"/>
          </a:xfrm>
          <a:prstGeom prst="bentConnector3">
            <a:avLst>
              <a:gd name="adj1" fmla="val 6963"/>
            </a:avLst>
          </a:prstGeom>
          <a:noFill/>
          <a:ln w="9525" cap="flat" cmpd="sng">
            <a:solidFill>
              <a:schemeClr val="dk2"/>
            </a:solidFill>
            <a:prstDash val="solid"/>
            <a:round/>
            <a:headEnd type="none" w="med" len="med"/>
            <a:tailEnd type="triangle" w="med" len="med"/>
          </a:ln>
        </p:spPr>
      </p:cxnSp>
      <p:cxnSp>
        <p:nvCxnSpPr>
          <p:cNvPr id="167" name="Google Shape;167;p15"/>
          <p:cNvCxnSpPr>
            <a:stCxn id="165" idx="3"/>
            <a:endCxn id="146" idx="1"/>
          </p:cNvCxnSpPr>
          <p:nvPr/>
        </p:nvCxnSpPr>
        <p:spPr>
          <a:xfrm>
            <a:off x="8186800" y="4543350"/>
            <a:ext cx="536700" cy="853800"/>
          </a:xfrm>
          <a:prstGeom prst="bentConnector3">
            <a:avLst>
              <a:gd name="adj1" fmla="val 50005"/>
            </a:avLst>
          </a:prstGeom>
          <a:noFill/>
          <a:ln w="9525" cap="flat" cmpd="sng">
            <a:solidFill>
              <a:schemeClr val="dk2"/>
            </a:solidFill>
            <a:prstDash val="solid"/>
            <a:round/>
            <a:headEnd type="none" w="med" len="med"/>
            <a:tailEnd type="triangle" w="med" len="med"/>
          </a:ln>
        </p:spPr>
      </p:cxnSp>
      <p:sp>
        <p:nvSpPr>
          <p:cNvPr id="168" name="Google Shape;168;p15"/>
          <p:cNvSpPr txBox="1"/>
          <p:nvPr/>
        </p:nvSpPr>
        <p:spPr>
          <a:xfrm>
            <a:off x="1658627" y="4562775"/>
            <a:ext cx="12480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b="1" dirty="0">
                <a:solidFill>
                  <a:srgbClr val="3F3F3F"/>
                </a:solidFill>
                <a:latin typeface="Meiryo"/>
                <a:ea typeface="Meiryo"/>
                <a:cs typeface="Meiryo"/>
                <a:sym typeface="Meiryo"/>
              </a:rPr>
              <a:t>Input data</a:t>
            </a:r>
            <a:endParaRPr sz="1200" b="1" dirty="0">
              <a:latin typeface="Meiryo"/>
              <a:ea typeface="Meiryo"/>
              <a:cs typeface="Meiryo"/>
              <a:sym typeface="Meiry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Data (updated)</a:t>
            </a:r>
            <a:endParaRPr/>
          </a:p>
        </p:txBody>
      </p:sp>
      <p:pic>
        <p:nvPicPr>
          <p:cNvPr id="176" name="Google Shape;176;p16"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177" name="Google Shape;177;p16"/>
          <p:cNvSpPr/>
          <p:nvPr/>
        </p:nvSpPr>
        <p:spPr>
          <a:xfrm>
            <a:off x="1172307" y="1540594"/>
            <a:ext cx="1427100" cy="9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Thumbnail</a:t>
            </a:r>
            <a:br>
              <a:rPr lang="en-US" sz="1600">
                <a:solidFill>
                  <a:schemeClr val="lt1"/>
                </a:solidFill>
              </a:rPr>
            </a:br>
            <a:r>
              <a:rPr lang="en-US" sz="1600">
                <a:solidFill>
                  <a:schemeClr val="lt1"/>
                </a:solidFill>
              </a:rPr>
              <a:t>*1</a:t>
            </a:r>
            <a:endParaRPr sz="1600">
              <a:solidFill>
                <a:schemeClr val="lt1"/>
              </a:solidFill>
            </a:endParaRPr>
          </a:p>
        </p:txBody>
      </p:sp>
      <p:sp>
        <p:nvSpPr>
          <p:cNvPr id="178" name="Google Shape;178;p16"/>
          <p:cNvSpPr/>
          <p:nvPr/>
        </p:nvSpPr>
        <p:spPr>
          <a:xfrm rot="-5400687">
            <a:off x="-553063" y="2905997"/>
            <a:ext cx="3002400" cy="2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Input X</a:t>
            </a:r>
            <a:endParaRPr sz="1600">
              <a:solidFill>
                <a:schemeClr val="lt1"/>
              </a:solidFill>
            </a:endParaRPr>
          </a:p>
        </p:txBody>
      </p:sp>
      <p:sp>
        <p:nvSpPr>
          <p:cNvPr id="179" name="Google Shape;179;p16"/>
          <p:cNvSpPr/>
          <p:nvPr/>
        </p:nvSpPr>
        <p:spPr>
          <a:xfrm>
            <a:off x="1172307" y="2565901"/>
            <a:ext cx="1427100" cy="9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Sliced video</a:t>
            </a:r>
            <a:br>
              <a:rPr lang="en-US" sz="1600">
                <a:solidFill>
                  <a:schemeClr val="lt1"/>
                </a:solidFill>
              </a:rPr>
            </a:br>
            <a:r>
              <a:rPr lang="en-US" sz="1600">
                <a:solidFill>
                  <a:schemeClr val="lt1"/>
                </a:solidFill>
              </a:rPr>
              <a:t>images</a:t>
            </a:r>
            <a:endParaRPr sz="1600">
              <a:solidFill>
                <a:schemeClr val="lt1"/>
              </a:solidFill>
            </a:endParaRPr>
          </a:p>
        </p:txBody>
      </p:sp>
      <p:sp>
        <p:nvSpPr>
          <p:cNvPr id="180" name="Google Shape;180;p16"/>
          <p:cNvSpPr/>
          <p:nvPr/>
        </p:nvSpPr>
        <p:spPr>
          <a:xfrm>
            <a:off x="1172307" y="3591209"/>
            <a:ext cx="1427100" cy="9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Metadata</a:t>
            </a:r>
            <a:endParaRPr sz="1600">
              <a:solidFill>
                <a:schemeClr val="lt1"/>
              </a:solidFill>
            </a:endParaRPr>
          </a:p>
        </p:txBody>
      </p:sp>
      <p:sp>
        <p:nvSpPr>
          <p:cNvPr id="181" name="Google Shape;181;p16"/>
          <p:cNvSpPr/>
          <p:nvPr/>
        </p:nvSpPr>
        <p:spPr>
          <a:xfrm rot="-5400711">
            <a:off x="223153" y="5224769"/>
            <a:ext cx="1450500" cy="2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Output y</a:t>
            </a:r>
            <a:endParaRPr sz="1600">
              <a:solidFill>
                <a:schemeClr val="lt1"/>
              </a:solidFill>
            </a:endParaRPr>
          </a:p>
        </p:txBody>
      </p:sp>
      <p:sp>
        <p:nvSpPr>
          <p:cNvPr id="182" name="Google Shape;182;p16"/>
          <p:cNvSpPr/>
          <p:nvPr/>
        </p:nvSpPr>
        <p:spPr>
          <a:xfrm>
            <a:off x="1172307" y="4643201"/>
            <a:ext cx="1427100" cy="657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View counts</a:t>
            </a:r>
            <a:endParaRPr sz="1600">
              <a:solidFill>
                <a:schemeClr val="lt1"/>
              </a:solidFill>
            </a:endParaRPr>
          </a:p>
        </p:txBody>
      </p:sp>
      <p:sp>
        <p:nvSpPr>
          <p:cNvPr id="183" name="Google Shape;183;p16"/>
          <p:cNvSpPr/>
          <p:nvPr/>
        </p:nvSpPr>
        <p:spPr>
          <a:xfrm>
            <a:off x="1172307" y="5417657"/>
            <a:ext cx="1427100" cy="657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Like counts</a:t>
            </a:r>
            <a:endParaRPr sz="1600">
              <a:solidFill>
                <a:schemeClr val="lt1"/>
              </a:solidFill>
            </a:endParaRPr>
          </a:p>
        </p:txBody>
      </p:sp>
      <p:sp>
        <p:nvSpPr>
          <p:cNvPr id="184" name="Google Shape;184;p16"/>
          <p:cNvSpPr/>
          <p:nvPr/>
        </p:nvSpPr>
        <p:spPr>
          <a:xfrm>
            <a:off x="2653941" y="1540594"/>
            <a:ext cx="24945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Thumbnail image file of videos</a:t>
            </a:r>
            <a:endParaRPr>
              <a:solidFill>
                <a:schemeClr val="dk1"/>
              </a:solidFill>
            </a:endParaRPr>
          </a:p>
        </p:txBody>
      </p:sp>
      <p:sp>
        <p:nvSpPr>
          <p:cNvPr id="185" name="Google Shape;185;p16"/>
          <p:cNvSpPr/>
          <p:nvPr/>
        </p:nvSpPr>
        <p:spPr>
          <a:xfrm>
            <a:off x="2653941" y="2565904"/>
            <a:ext cx="24945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Sliced images of videos*3</a:t>
            </a:r>
            <a:endParaRPr>
              <a:solidFill>
                <a:schemeClr val="dk1"/>
              </a:solidFill>
            </a:endParaRPr>
          </a:p>
        </p:txBody>
      </p:sp>
      <p:sp>
        <p:nvSpPr>
          <p:cNvPr id="186" name="Google Shape;186;p16"/>
          <p:cNvSpPr/>
          <p:nvPr/>
        </p:nvSpPr>
        <p:spPr>
          <a:xfrm>
            <a:off x="2653941" y="3591214"/>
            <a:ext cx="24945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Metadata of videos</a:t>
            </a:r>
            <a:endParaRPr>
              <a:solidFill>
                <a:schemeClr val="dk1"/>
              </a:solidFill>
            </a:endParaRPr>
          </a:p>
          <a:p>
            <a:pPr marL="0" lvl="0" indent="0" algn="l" rtl="0">
              <a:spcBef>
                <a:spcPts val="0"/>
              </a:spcBef>
              <a:spcAft>
                <a:spcPts val="0"/>
              </a:spcAft>
              <a:buNone/>
            </a:pPr>
            <a:r>
              <a:rPr lang="en-US">
                <a:solidFill>
                  <a:schemeClr val="dk1"/>
                </a:solidFill>
              </a:rPr>
              <a:t>(width, height, duration and fps)</a:t>
            </a:r>
            <a:endParaRPr>
              <a:solidFill>
                <a:schemeClr val="dk1"/>
              </a:solidFill>
            </a:endParaRPr>
          </a:p>
        </p:txBody>
      </p:sp>
      <p:sp>
        <p:nvSpPr>
          <p:cNvPr id="187" name="Google Shape;187;p16"/>
          <p:cNvSpPr/>
          <p:nvPr/>
        </p:nvSpPr>
        <p:spPr>
          <a:xfrm>
            <a:off x="2653941" y="4643209"/>
            <a:ext cx="24945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View count of videos</a:t>
            </a:r>
            <a:endParaRPr>
              <a:solidFill>
                <a:schemeClr val="dk1"/>
              </a:solidFill>
            </a:endParaRPr>
          </a:p>
        </p:txBody>
      </p:sp>
      <p:sp>
        <p:nvSpPr>
          <p:cNvPr id="188" name="Google Shape;188;p16"/>
          <p:cNvSpPr/>
          <p:nvPr/>
        </p:nvSpPr>
        <p:spPr>
          <a:xfrm>
            <a:off x="2653941" y="5417667"/>
            <a:ext cx="24945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Like count of videos</a:t>
            </a:r>
            <a:endParaRPr>
              <a:solidFill>
                <a:schemeClr val="dk1"/>
              </a:solidFill>
            </a:endParaRPr>
          </a:p>
        </p:txBody>
      </p:sp>
      <p:sp>
        <p:nvSpPr>
          <p:cNvPr id="189" name="Google Shape;189;p16"/>
          <p:cNvSpPr/>
          <p:nvPr/>
        </p:nvSpPr>
        <p:spPr>
          <a:xfrm>
            <a:off x="812087" y="1218394"/>
            <a:ext cx="17874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Data category</a:t>
            </a:r>
            <a:endParaRPr b="1">
              <a:solidFill>
                <a:schemeClr val="dk1"/>
              </a:solidFill>
            </a:endParaRPr>
          </a:p>
        </p:txBody>
      </p:sp>
      <p:sp>
        <p:nvSpPr>
          <p:cNvPr id="190" name="Google Shape;190;p16"/>
          <p:cNvSpPr/>
          <p:nvPr/>
        </p:nvSpPr>
        <p:spPr>
          <a:xfrm>
            <a:off x="2653937" y="1218394"/>
            <a:ext cx="24945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Description</a:t>
            </a:r>
            <a:endParaRPr b="1">
              <a:solidFill>
                <a:schemeClr val="dk1"/>
              </a:solidFill>
            </a:endParaRPr>
          </a:p>
        </p:txBody>
      </p:sp>
      <p:sp>
        <p:nvSpPr>
          <p:cNvPr id="191" name="Google Shape;191;p16"/>
          <p:cNvSpPr/>
          <p:nvPr/>
        </p:nvSpPr>
        <p:spPr>
          <a:xfrm>
            <a:off x="5202812" y="1218394"/>
            <a:ext cx="13707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Data source</a:t>
            </a:r>
            <a:endParaRPr b="1">
              <a:solidFill>
                <a:schemeClr val="dk1"/>
              </a:solidFill>
            </a:endParaRPr>
          </a:p>
        </p:txBody>
      </p:sp>
      <p:sp>
        <p:nvSpPr>
          <p:cNvPr id="192" name="Google Shape;192;p16"/>
          <p:cNvSpPr/>
          <p:nvPr/>
        </p:nvSpPr>
        <p:spPr>
          <a:xfrm>
            <a:off x="6643260" y="1218394"/>
            <a:ext cx="25845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How to get the data</a:t>
            </a:r>
            <a:endParaRPr b="1">
              <a:solidFill>
                <a:schemeClr val="dk1"/>
              </a:solidFill>
            </a:endParaRPr>
          </a:p>
        </p:txBody>
      </p:sp>
      <p:sp>
        <p:nvSpPr>
          <p:cNvPr id="193" name="Google Shape;193;p16"/>
          <p:cNvSpPr/>
          <p:nvPr/>
        </p:nvSpPr>
        <p:spPr>
          <a:xfrm>
            <a:off x="9274622" y="1218394"/>
            <a:ext cx="2266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Data volume</a:t>
            </a:r>
            <a:endParaRPr b="1">
              <a:solidFill>
                <a:schemeClr val="dk1"/>
              </a:solidFill>
            </a:endParaRPr>
          </a:p>
        </p:txBody>
      </p:sp>
      <p:sp>
        <p:nvSpPr>
          <p:cNvPr id="194" name="Google Shape;194;p16"/>
          <p:cNvSpPr/>
          <p:nvPr/>
        </p:nvSpPr>
        <p:spPr>
          <a:xfrm>
            <a:off x="5202931" y="1540594"/>
            <a:ext cx="13707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 </a:t>
            </a:r>
            <a:endParaRPr>
              <a:solidFill>
                <a:schemeClr val="dk1"/>
              </a:solidFill>
            </a:endParaRPr>
          </a:p>
        </p:txBody>
      </p:sp>
      <p:sp>
        <p:nvSpPr>
          <p:cNvPr id="195" name="Google Shape;195;p16"/>
          <p:cNvSpPr/>
          <p:nvPr/>
        </p:nvSpPr>
        <p:spPr>
          <a:xfrm>
            <a:off x="5202931" y="2565905"/>
            <a:ext cx="13707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a:t>
            </a:r>
            <a:endParaRPr>
              <a:solidFill>
                <a:schemeClr val="dk1"/>
              </a:solidFill>
            </a:endParaRPr>
          </a:p>
        </p:txBody>
      </p:sp>
      <p:sp>
        <p:nvSpPr>
          <p:cNvPr id="196" name="Google Shape;196;p16"/>
          <p:cNvSpPr/>
          <p:nvPr/>
        </p:nvSpPr>
        <p:spPr>
          <a:xfrm>
            <a:off x="5202931" y="3591215"/>
            <a:ext cx="13707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a:t>
            </a:r>
            <a:endParaRPr>
              <a:solidFill>
                <a:schemeClr val="dk1"/>
              </a:solidFill>
            </a:endParaRPr>
          </a:p>
          <a:p>
            <a:pPr marL="0" lvl="0" indent="0" algn="l" rtl="0">
              <a:spcBef>
                <a:spcPts val="0"/>
              </a:spcBef>
              <a:spcAft>
                <a:spcPts val="0"/>
              </a:spcAft>
              <a:buNone/>
            </a:pPr>
            <a:r>
              <a:rPr lang="en-US">
                <a:solidFill>
                  <a:schemeClr val="dk1"/>
                </a:solidFill>
              </a:rPr>
              <a:t>metadata</a:t>
            </a:r>
            <a:endParaRPr>
              <a:solidFill>
                <a:schemeClr val="dk1"/>
              </a:solidFill>
            </a:endParaRPr>
          </a:p>
        </p:txBody>
      </p:sp>
      <p:sp>
        <p:nvSpPr>
          <p:cNvPr id="197" name="Google Shape;197;p16"/>
          <p:cNvSpPr/>
          <p:nvPr/>
        </p:nvSpPr>
        <p:spPr>
          <a:xfrm>
            <a:off x="5202931" y="4643210"/>
            <a:ext cx="13707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 metadata</a:t>
            </a:r>
            <a:endParaRPr>
              <a:solidFill>
                <a:schemeClr val="dk1"/>
              </a:solidFill>
            </a:endParaRPr>
          </a:p>
        </p:txBody>
      </p:sp>
      <p:sp>
        <p:nvSpPr>
          <p:cNvPr id="198" name="Google Shape;198;p16"/>
          <p:cNvSpPr/>
          <p:nvPr/>
        </p:nvSpPr>
        <p:spPr>
          <a:xfrm>
            <a:off x="5202931" y="5417669"/>
            <a:ext cx="13707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 metadata</a:t>
            </a:r>
            <a:endParaRPr>
              <a:solidFill>
                <a:schemeClr val="dk1"/>
              </a:solidFill>
            </a:endParaRPr>
          </a:p>
        </p:txBody>
      </p:sp>
      <p:sp>
        <p:nvSpPr>
          <p:cNvPr id="199" name="Google Shape;199;p16"/>
          <p:cNvSpPr/>
          <p:nvPr/>
        </p:nvSpPr>
        <p:spPr>
          <a:xfrm>
            <a:off x="6643712" y="1540594"/>
            <a:ext cx="2584500" cy="1966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dk1"/>
                </a:solidFill>
              </a:rPr>
              <a:t>Download thumbnails/videos by using youtube-dl API based on the URL list of dog and cat category in YouTube BB dataset.</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US" sz="1200">
                <a:solidFill>
                  <a:schemeClr val="dk1"/>
                </a:solidFill>
              </a:rPr>
              <a:t>Videos are sliced by using FF mpeg package.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US" sz="1200">
                <a:solidFill>
                  <a:schemeClr val="dk1"/>
                </a:solidFill>
              </a:rPr>
              <a:t>18 sliced images are randomly selected across sliced images.*2</a:t>
            </a:r>
            <a:endParaRPr sz="1200">
              <a:solidFill>
                <a:schemeClr val="dk1"/>
              </a:solidFill>
            </a:endParaRPr>
          </a:p>
        </p:txBody>
      </p:sp>
      <p:sp>
        <p:nvSpPr>
          <p:cNvPr id="200" name="Google Shape;200;p16"/>
          <p:cNvSpPr/>
          <p:nvPr/>
        </p:nvSpPr>
        <p:spPr>
          <a:xfrm>
            <a:off x="6643700" y="3591241"/>
            <a:ext cx="2584500" cy="2494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Download by using youtube-dl API based on the URL list of dog and cat category in YouTube BB dataset</a:t>
            </a:r>
            <a:endParaRPr>
              <a:solidFill>
                <a:schemeClr val="dk1"/>
              </a:solidFill>
            </a:endParaRPr>
          </a:p>
        </p:txBody>
      </p:sp>
      <p:sp>
        <p:nvSpPr>
          <p:cNvPr id="201" name="Google Shape;201;p16"/>
          <p:cNvSpPr/>
          <p:nvPr/>
        </p:nvSpPr>
        <p:spPr>
          <a:xfrm>
            <a:off x="9274625" y="1540600"/>
            <a:ext cx="22662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images</a:t>
            </a:r>
            <a:endParaRPr>
              <a:solidFill>
                <a:schemeClr val="dk1"/>
              </a:solidFill>
            </a:endParaRPr>
          </a:p>
        </p:txBody>
      </p:sp>
      <p:sp>
        <p:nvSpPr>
          <p:cNvPr id="202" name="Google Shape;202;p16"/>
          <p:cNvSpPr/>
          <p:nvPr/>
        </p:nvSpPr>
        <p:spPr>
          <a:xfrm>
            <a:off x="9274625" y="2565911"/>
            <a:ext cx="22662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videos x 18 sliced images per video*2 (randomly selected)</a:t>
            </a:r>
            <a:endParaRPr sz="1000">
              <a:solidFill>
                <a:schemeClr val="dk1"/>
              </a:solidFill>
            </a:endParaRPr>
          </a:p>
        </p:txBody>
      </p:sp>
      <p:sp>
        <p:nvSpPr>
          <p:cNvPr id="203" name="Google Shape;203;p16"/>
          <p:cNvSpPr/>
          <p:nvPr/>
        </p:nvSpPr>
        <p:spPr>
          <a:xfrm>
            <a:off x="9274625" y="3591221"/>
            <a:ext cx="22662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rows x 4 columns (width, height, duration, fps)</a:t>
            </a:r>
            <a:endParaRPr sz="1000">
              <a:solidFill>
                <a:schemeClr val="dk1"/>
              </a:solidFill>
            </a:endParaRPr>
          </a:p>
        </p:txBody>
      </p:sp>
      <p:sp>
        <p:nvSpPr>
          <p:cNvPr id="204" name="Google Shape;204;p16"/>
          <p:cNvSpPr/>
          <p:nvPr/>
        </p:nvSpPr>
        <p:spPr>
          <a:xfrm>
            <a:off x="9274625" y="4643235"/>
            <a:ext cx="2266200" cy="143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rows x 3 columns </a:t>
            </a:r>
            <a:r>
              <a:rPr lang="en-US" sz="1000">
                <a:solidFill>
                  <a:schemeClr val="dk1"/>
                </a:solidFill>
              </a:rPr>
              <a:t>(video_id, view counts, like counts)</a:t>
            </a:r>
            <a:endParaRPr sz="1000">
              <a:solidFill>
                <a:schemeClr val="dk1"/>
              </a:solidFill>
            </a:endParaRPr>
          </a:p>
        </p:txBody>
      </p:sp>
      <p:sp>
        <p:nvSpPr>
          <p:cNvPr id="205" name="Google Shape;205;p16"/>
          <p:cNvSpPr txBox="1">
            <a:spLocks noGrp="1"/>
          </p:cNvSpPr>
          <p:nvPr>
            <p:ph type="dt" idx="10"/>
          </p:nvPr>
        </p:nvSpPr>
        <p:spPr>
          <a:xfrm>
            <a:off x="812500" y="6446850"/>
            <a:ext cx="113796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Meiryo"/>
                <a:ea typeface="Meiryo"/>
                <a:cs typeface="Meiryo"/>
                <a:sym typeface="Meiryo"/>
              </a:rPr>
              <a:t>*1: We avoid dependency on languages by excluding titles, description for this study. *2: As average duration of videos is 18 secs, choose 18 sliced images randomly per video.</a:t>
            </a:r>
            <a:endParaRPr sz="1000">
              <a:latin typeface="Meiryo"/>
              <a:ea typeface="Meiryo"/>
              <a:cs typeface="Meiryo"/>
              <a:sym typeface="Meiryo"/>
            </a:endParaRPr>
          </a:p>
          <a:p>
            <a:pPr marL="0" lvl="0" indent="0" algn="l" rtl="0">
              <a:spcBef>
                <a:spcPts val="0"/>
              </a:spcBef>
              <a:spcAft>
                <a:spcPts val="0"/>
              </a:spcAft>
              <a:buNone/>
            </a:pPr>
            <a:r>
              <a:rPr lang="en-US" sz="1000">
                <a:latin typeface="Meiryo"/>
                <a:ea typeface="Meiryo"/>
                <a:cs typeface="Meiryo"/>
                <a:sym typeface="Meiryo"/>
              </a:rPr>
              <a:t>*3: The sample videos are relatively old videos (2006 - 2014). Therefore, we do not assume any timeframe to predict view and like count.</a:t>
            </a:r>
            <a:endParaRPr sz="1000">
              <a:latin typeface="Meiryo"/>
              <a:ea typeface="Meiryo"/>
              <a:cs typeface="Meiryo"/>
              <a:sym typeface="Meiry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18"/>
          <p:cNvCxnSpPr>
            <a:stCxn id="222" idx="0"/>
            <a:endCxn id="223" idx="2"/>
          </p:cNvCxnSpPr>
          <p:nvPr/>
        </p:nvCxnSpPr>
        <p:spPr>
          <a:xfrm>
            <a:off x="9575238" y="4131601"/>
            <a:ext cx="0" cy="88830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18"/>
          <p:cNvSpPr/>
          <p:nvPr/>
        </p:nvSpPr>
        <p:spPr>
          <a:xfrm>
            <a:off x="1828725" y="4200875"/>
            <a:ext cx="1391100" cy="139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3354200" y="2680350"/>
            <a:ext cx="3169200" cy="29277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318925" y="1093875"/>
            <a:ext cx="1369500" cy="4533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18"/>
          <p:cNvCxnSpPr>
            <a:stCxn id="228" idx="2"/>
            <a:endCxn id="229" idx="2"/>
          </p:cNvCxnSpPr>
          <p:nvPr/>
        </p:nvCxnSpPr>
        <p:spPr>
          <a:xfrm>
            <a:off x="5827599" y="3682964"/>
            <a:ext cx="0" cy="61050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18"/>
          <p:cNvCxnSpPr>
            <a:stCxn id="231" idx="0"/>
            <a:endCxn id="232" idx="2"/>
          </p:cNvCxnSpPr>
          <p:nvPr/>
        </p:nvCxnSpPr>
        <p:spPr>
          <a:xfrm>
            <a:off x="4920975" y="4373638"/>
            <a:ext cx="0" cy="12111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18"/>
          <p:cNvSpPr/>
          <p:nvPr/>
        </p:nvSpPr>
        <p:spPr>
          <a:xfrm>
            <a:off x="4497976" y="3735450"/>
            <a:ext cx="7614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a:t>
            </a:r>
            <a:endParaRPr sz="1000">
              <a:solidFill>
                <a:schemeClr val="dk1"/>
              </a:solidFill>
            </a:endParaRPr>
          </a:p>
        </p:txBody>
      </p:sp>
      <p:sp>
        <p:nvSpPr>
          <p:cNvPr id="234" name="Google Shape;234;p18"/>
          <p:cNvSpPr/>
          <p:nvPr/>
        </p:nvSpPr>
        <p:spPr>
          <a:xfrm>
            <a:off x="4497976" y="4035662"/>
            <a:ext cx="7614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a:t>
            </a:r>
            <a:endParaRPr sz="1000">
              <a:solidFill>
                <a:schemeClr val="dk1"/>
              </a:solidFill>
            </a:endParaRPr>
          </a:p>
        </p:txBody>
      </p:sp>
      <p:cxnSp>
        <p:nvCxnSpPr>
          <p:cNvPr id="235" name="Google Shape;235;p18"/>
          <p:cNvCxnSpPr>
            <a:stCxn id="236" idx="2"/>
          </p:cNvCxnSpPr>
          <p:nvPr/>
        </p:nvCxnSpPr>
        <p:spPr>
          <a:xfrm>
            <a:off x="4014374" y="3682964"/>
            <a:ext cx="15900" cy="602400"/>
          </a:xfrm>
          <a:prstGeom prst="straightConnector1">
            <a:avLst/>
          </a:prstGeom>
          <a:noFill/>
          <a:ln w="9525" cap="flat" cmpd="sng">
            <a:solidFill>
              <a:schemeClr val="dk2"/>
            </a:solidFill>
            <a:prstDash val="solid"/>
            <a:round/>
            <a:headEnd type="none" w="med" len="med"/>
            <a:tailEnd type="none" w="med" len="med"/>
          </a:ln>
        </p:spPr>
      </p:cxnSp>
      <p:cxnSp>
        <p:nvCxnSpPr>
          <p:cNvPr id="237" name="Google Shape;237;p18"/>
          <p:cNvCxnSpPr>
            <a:stCxn id="238" idx="2"/>
            <a:endCxn id="239" idx="2"/>
          </p:cNvCxnSpPr>
          <p:nvPr/>
        </p:nvCxnSpPr>
        <p:spPr>
          <a:xfrm>
            <a:off x="2476968" y="4954562"/>
            <a:ext cx="28200" cy="1611600"/>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18"/>
          <p:cNvCxnSpPr>
            <a:stCxn id="241" idx="2"/>
            <a:endCxn id="242" idx="2"/>
          </p:cNvCxnSpPr>
          <p:nvPr/>
        </p:nvCxnSpPr>
        <p:spPr>
          <a:xfrm>
            <a:off x="992999" y="1754726"/>
            <a:ext cx="0" cy="384300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18"/>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Final deep learning model overview</a:t>
            </a:r>
            <a:endParaRPr/>
          </a:p>
        </p:txBody>
      </p:sp>
      <p:pic>
        <p:nvPicPr>
          <p:cNvPr id="244" name="Google Shape;244;p18"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245" name="Google Shape;245;p18"/>
          <p:cNvSpPr/>
          <p:nvPr/>
        </p:nvSpPr>
        <p:spPr>
          <a:xfrm>
            <a:off x="341400" y="2126921"/>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Conv2D</a:t>
            </a:r>
            <a:endParaRPr sz="1200">
              <a:solidFill>
                <a:schemeClr val="lt1"/>
              </a:solidFill>
            </a:endParaRPr>
          </a:p>
        </p:txBody>
      </p:sp>
      <p:sp>
        <p:nvSpPr>
          <p:cNvPr id="246" name="Google Shape;246;p18"/>
          <p:cNvSpPr/>
          <p:nvPr/>
        </p:nvSpPr>
        <p:spPr>
          <a:xfrm>
            <a:off x="341400" y="1804100"/>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Augmentation</a:t>
            </a:r>
            <a:endParaRPr sz="1200">
              <a:solidFill>
                <a:schemeClr val="lt1"/>
              </a:solidFill>
            </a:endParaRPr>
          </a:p>
        </p:txBody>
      </p:sp>
      <p:sp>
        <p:nvSpPr>
          <p:cNvPr id="247" name="Google Shape;247;p18"/>
          <p:cNvSpPr/>
          <p:nvPr/>
        </p:nvSpPr>
        <p:spPr>
          <a:xfrm>
            <a:off x="341400" y="2449741"/>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MaxPooling</a:t>
            </a:r>
            <a:endParaRPr sz="1200">
              <a:solidFill>
                <a:schemeClr val="lt1"/>
              </a:solidFill>
            </a:endParaRPr>
          </a:p>
        </p:txBody>
      </p:sp>
      <p:sp>
        <p:nvSpPr>
          <p:cNvPr id="248" name="Google Shape;248;p18"/>
          <p:cNvSpPr/>
          <p:nvPr/>
        </p:nvSpPr>
        <p:spPr>
          <a:xfrm>
            <a:off x="341400" y="2772562"/>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Conv2D</a:t>
            </a:r>
            <a:endParaRPr sz="1200">
              <a:solidFill>
                <a:schemeClr val="lt1"/>
              </a:solidFill>
            </a:endParaRPr>
          </a:p>
        </p:txBody>
      </p:sp>
      <p:sp>
        <p:nvSpPr>
          <p:cNvPr id="249" name="Google Shape;249;p18"/>
          <p:cNvSpPr/>
          <p:nvPr/>
        </p:nvSpPr>
        <p:spPr>
          <a:xfrm>
            <a:off x="341400" y="3095383"/>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MaxPooling</a:t>
            </a:r>
            <a:endParaRPr sz="1200">
              <a:solidFill>
                <a:schemeClr val="lt1"/>
              </a:solidFill>
            </a:endParaRPr>
          </a:p>
        </p:txBody>
      </p:sp>
      <p:sp>
        <p:nvSpPr>
          <p:cNvPr id="250" name="Google Shape;250;p18"/>
          <p:cNvSpPr/>
          <p:nvPr/>
        </p:nvSpPr>
        <p:spPr>
          <a:xfrm>
            <a:off x="341400" y="3418203"/>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Conv2D</a:t>
            </a:r>
            <a:endParaRPr sz="1200">
              <a:solidFill>
                <a:schemeClr val="lt1"/>
              </a:solidFill>
            </a:endParaRPr>
          </a:p>
        </p:txBody>
      </p:sp>
      <p:sp>
        <p:nvSpPr>
          <p:cNvPr id="251" name="Google Shape;251;p18"/>
          <p:cNvSpPr/>
          <p:nvPr/>
        </p:nvSpPr>
        <p:spPr>
          <a:xfrm>
            <a:off x="341400" y="3741024"/>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MaxPooling</a:t>
            </a:r>
            <a:endParaRPr sz="1200">
              <a:solidFill>
                <a:schemeClr val="lt1"/>
              </a:solidFill>
            </a:endParaRPr>
          </a:p>
        </p:txBody>
      </p:sp>
      <p:sp>
        <p:nvSpPr>
          <p:cNvPr id="252" name="Google Shape;252;p18"/>
          <p:cNvSpPr/>
          <p:nvPr/>
        </p:nvSpPr>
        <p:spPr>
          <a:xfrm>
            <a:off x="341400" y="4063844"/>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Conv2D</a:t>
            </a:r>
            <a:endParaRPr sz="1200">
              <a:solidFill>
                <a:schemeClr val="lt1"/>
              </a:solidFill>
            </a:endParaRPr>
          </a:p>
        </p:txBody>
      </p:sp>
      <p:sp>
        <p:nvSpPr>
          <p:cNvPr id="253" name="Google Shape;253;p18"/>
          <p:cNvSpPr/>
          <p:nvPr/>
        </p:nvSpPr>
        <p:spPr>
          <a:xfrm>
            <a:off x="341400" y="4386665"/>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MaxPooling</a:t>
            </a:r>
            <a:endParaRPr sz="1200">
              <a:solidFill>
                <a:schemeClr val="lt1"/>
              </a:solidFill>
            </a:endParaRPr>
          </a:p>
        </p:txBody>
      </p:sp>
      <p:sp>
        <p:nvSpPr>
          <p:cNvPr id="241" name="Google Shape;241;p18"/>
          <p:cNvSpPr/>
          <p:nvPr/>
        </p:nvSpPr>
        <p:spPr>
          <a:xfrm>
            <a:off x="704963" y="1446044"/>
            <a:ext cx="576072" cy="330534"/>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341400" y="4709486"/>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Conv2D</a:t>
            </a:r>
            <a:endParaRPr sz="1200">
              <a:solidFill>
                <a:schemeClr val="lt1"/>
              </a:solidFill>
            </a:endParaRPr>
          </a:p>
        </p:txBody>
      </p:sp>
      <p:sp>
        <p:nvSpPr>
          <p:cNvPr id="255" name="Google Shape;255;p18"/>
          <p:cNvSpPr/>
          <p:nvPr/>
        </p:nvSpPr>
        <p:spPr>
          <a:xfrm>
            <a:off x="341400" y="5032306"/>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MaxPooling</a:t>
            </a:r>
            <a:endParaRPr sz="1200">
              <a:solidFill>
                <a:schemeClr val="lt1"/>
              </a:solidFill>
            </a:endParaRPr>
          </a:p>
        </p:txBody>
      </p:sp>
      <p:sp>
        <p:nvSpPr>
          <p:cNvPr id="242" name="Google Shape;242;p18"/>
          <p:cNvSpPr/>
          <p:nvPr/>
        </p:nvSpPr>
        <p:spPr>
          <a:xfrm>
            <a:off x="341400" y="5355127"/>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56" name="Google Shape;256;p18"/>
          <p:cNvSpPr/>
          <p:nvPr/>
        </p:nvSpPr>
        <p:spPr>
          <a:xfrm>
            <a:off x="341404" y="1143100"/>
            <a:ext cx="1303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Thumbnail image</a:t>
            </a:r>
            <a:br>
              <a:rPr lang="en-US" sz="1000">
                <a:solidFill>
                  <a:schemeClr val="dk1"/>
                </a:solidFill>
              </a:rPr>
            </a:br>
            <a:r>
              <a:rPr lang="en-US" sz="1000">
                <a:solidFill>
                  <a:schemeClr val="dk1"/>
                </a:solidFill>
              </a:rPr>
              <a:t>(224, 224, 3)</a:t>
            </a:r>
            <a:endParaRPr sz="1000">
              <a:solidFill>
                <a:schemeClr val="dk1"/>
              </a:solidFill>
            </a:endParaRPr>
          </a:p>
        </p:txBody>
      </p:sp>
      <p:sp>
        <p:nvSpPr>
          <p:cNvPr id="257" name="Google Shape;257;p18"/>
          <p:cNvSpPr/>
          <p:nvPr/>
        </p:nvSpPr>
        <p:spPr>
          <a:xfrm>
            <a:off x="1853704" y="4233593"/>
            <a:ext cx="1303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Metadata</a:t>
            </a:r>
            <a:br>
              <a:rPr lang="en-US" sz="1000">
                <a:solidFill>
                  <a:schemeClr val="dk1"/>
                </a:solidFill>
              </a:rPr>
            </a:br>
            <a:r>
              <a:rPr lang="en-US" sz="1000">
                <a:solidFill>
                  <a:schemeClr val="dk1"/>
                </a:solidFill>
              </a:rPr>
              <a:t>(4)</a:t>
            </a:r>
            <a:endParaRPr sz="1000">
              <a:solidFill>
                <a:schemeClr val="dk1"/>
              </a:solidFill>
            </a:endParaRPr>
          </a:p>
        </p:txBody>
      </p:sp>
      <p:sp>
        <p:nvSpPr>
          <p:cNvPr id="238" name="Google Shape;238;p18"/>
          <p:cNvSpPr/>
          <p:nvPr/>
        </p:nvSpPr>
        <p:spPr>
          <a:xfrm>
            <a:off x="2132268" y="4586237"/>
            <a:ext cx="689400" cy="368325"/>
          </a:xfrm>
          <a:prstGeom prst="flowChartInternalStora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1853700" y="5032306"/>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59" name="Google Shape;259;p18"/>
          <p:cNvSpPr/>
          <p:nvPr/>
        </p:nvSpPr>
        <p:spPr>
          <a:xfrm>
            <a:off x="1853700" y="5355127"/>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60" name="Google Shape;260;p18"/>
          <p:cNvSpPr/>
          <p:nvPr/>
        </p:nvSpPr>
        <p:spPr>
          <a:xfrm>
            <a:off x="3362775" y="3727988"/>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Augmentation</a:t>
            </a:r>
            <a:endParaRPr sz="1200">
              <a:solidFill>
                <a:schemeClr val="lt1"/>
              </a:solidFill>
            </a:endParaRPr>
          </a:p>
        </p:txBody>
      </p:sp>
      <p:sp>
        <p:nvSpPr>
          <p:cNvPr id="261" name="Google Shape;261;p18"/>
          <p:cNvSpPr/>
          <p:nvPr/>
        </p:nvSpPr>
        <p:spPr>
          <a:xfrm>
            <a:off x="5176000" y="3727988"/>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Augmentation</a:t>
            </a:r>
            <a:endParaRPr sz="1200">
              <a:solidFill>
                <a:schemeClr val="lt1"/>
              </a:solidFill>
            </a:endParaRPr>
          </a:p>
        </p:txBody>
      </p:sp>
      <p:sp>
        <p:nvSpPr>
          <p:cNvPr id="262" name="Google Shape;262;p18"/>
          <p:cNvSpPr/>
          <p:nvPr/>
        </p:nvSpPr>
        <p:spPr>
          <a:xfrm>
            <a:off x="3362775" y="4050808"/>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Inception ResNet v2</a:t>
            </a:r>
            <a:endParaRPr sz="1200">
              <a:solidFill>
                <a:schemeClr val="lt1"/>
              </a:solidFill>
            </a:endParaRPr>
          </a:p>
        </p:txBody>
      </p:sp>
      <p:sp>
        <p:nvSpPr>
          <p:cNvPr id="231" name="Google Shape;231;p18"/>
          <p:cNvSpPr/>
          <p:nvPr/>
        </p:nvSpPr>
        <p:spPr>
          <a:xfrm>
            <a:off x="3362775" y="4373638"/>
            <a:ext cx="31164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LSTM</a:t>
            </a:r>
            <a:endParaRPr sz="1200">
              <a:solidFill>
                <a:schemeClr val="lt1"/>
              </a:solidFill>
            </a:endParaRPr>
          </a:p>
        </p:txBody>
      </p:sp>
      <p:sp>
        <p:nvSpPr>
          <p:cNvPr id="229" name="Google Shape;229;p18"/>
          <p:cNvSpPr/>
          <p:nvPr/>
        </p:nvSpPr>
        <p:spPr>
          <a:xfrm>
            <a:off x="5176000" y="4050808"/>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Inception ResNet v2</a:t>
            </a:r>
            <a:endParaRPr sz="1200">
              <a:solidFill>
                <a:schemeClr val="lt1"/>
              </a:solidFill>
            </a:endParaRPr>
          </a:p>
        </p:txBody>
      </p:sp>
      <p:sp>
        <p:nvSpPr>
          <p:cNvPr id="263" name="Google Shape;263;p18"/>
          <p:cNvSpPr/>
          <p:nvPr/>
        </p:nvSpPr>
        <p:spPr>
          <a:xfrm>
            <a:off x="3362775" y="4696463"/>
            <a:ext cx="31164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64" name="Google Shape;264;p18"/>
          <p:cNvSpPr/>
          <p:nvPr/>
        </p:nvSpPr>
        <p:spPr>
          <a:xfrm>
            <a:off x="3362775" y="5019288"/>
            <a:ext cx="31164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Dropout</a:t>
            </a:r>
            <a:endParaRPr sz="1200">
              <a:solidFill>
                <a:schemeClr val="lt1"/>
              </a:solidFill>
            </a:endParaRPr>
          </a:p>
        </p:txBody>
      </p:sp>
      <p:sp>
        <p:nvSpPr>
          <p:cNvPr id="232" name="Google Shape;232;p18"/>
          <p:cNvSpPr/>
          <p:nvPr/>
        </p:nvSpPr>
        <p:spPr>
          <a:xfrm>
            <a:off x="3362775" y="5342113"/>
            <a:ext cx="31164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36" name="Google Shape;236;p18"/>
          <p:cNvSpPr/>
          <p:nvPr/>
        </p:nvSpPr>
        <p:spPr>
          <a:xfrm>
            <a:off x="3726338" y="3374282"/>
            <a:ext cx="576072" cy="330534"/>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5539563" y="3374282"/>
            <a:ext cx="576072" cy="330534"/>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3362770" y="2680350"/>
            <a:ext cx="31164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Sliced video images</a:t>
            </a:r>
            <a:br>
              <a:rPr lang="en-US" sz="1000">
                <a:solidFill>
                  <a:schemeClr val="dk1"/>
                </a:solidFill>
              </a:rPr>
            </a:br>
            <a:r>
              <a:rPr lang="en-US" sz="1000">
                <a:solidFill>
                  <a:schemeClr val="dk1"/>
                </a:solidFill>
              </a:rPr>
              <a:t>(18, 180, 240, 3)</a:t>
            </a:r>
            <a:endParaRPr sz="1000">
              <a:solidFill>
                <a:schemeClr val="dk1"/>
              </a:solidFill>
            </a:endParaRPr>
          </a:p>
        </p:txBody>
      </p:sp>
      <p:sp>
        <p:nvSpPr>
          <p:cNvPr id="266" name="Google Shape;266;p18"/>
          <p:cNvSpPr/>
          <p:nvPr/>
        </p:nvSpPr>
        <p:spPr>
          <a:xfrm>
            <a:off x="1853700" y="5677952"/>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Concatenate</a:t>
            </a:r>
            <a:endParaRPr sz="1200">
              <a:solidFill>
                <a:schemeClr val="lt1"/>
              </a:solidFill>
            </a:endParaRPr>
          </a:p>
        </p:txBody>
      </p:sp>
      <p:sp>
        <p:nvSpPr>
          <p:cNvPr id="267" name="Google Shape;267;p18"/>
          <p:cNvSpPr/>
          <p:nvPr/>
        </p:nvSpPr>
        <p:spPr>
          <a:xfrm>
            <a:off x="1853700" y="6000777"/>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Flatten</a:t>
            </a:r>
            <a:endParaRPr sz="1200">
              <a:solidFill>
                <a:schemeClr val="lt1"/>
              </a:solidFill>
            </a:endParaRPr>
          </a:p>
        </p:txBody>
      </p:sp>
      <p:sp>
        <p:nvSpPr>
          <p:cNvPr id="239" name="Google Shape;239;p18"/>
          <p:cNvSpPr/>
          <p:nvPr/>
        </p:nvSpPr>
        <p:spPr>
          <a:xfrm>
            <a:off x="1853700" y="6323602"/>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68" name="Google Shape;268;p18"/>
          <p:cNvSpPr/>
          <p:nvPr/>
        </p:nvSpPr>
        <p:spPr>
          <a:xfrm>
            <a:off x="3362775" y="3027320"/>
            <a:ext cx="31164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TimeDistributed layer (18 slices per video)</a:t>
            </a:r>
            <a:endParaRPr sz="1000">
              <a:solidFill>
                <a:schemeClr val="dk1"/>
              </a:solidFill>
            </a:endParaRPr>
          </a:p>
        </p:txBody>
      </p:sp>
      <p:sp>
        <p:nvSpPr>
          <p:cNvPr id="269" name="Google Shape;269;p18"/>
          <p:cNvSpPr/>
          <p:nvPr/>
        </p:nvSpPr>
        <p:spPr>
          <a:xfrm rot="5400000">
            <a:off x="4827525" y="1748725"/>
            <a:ext cx="146400" cy="307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18"/>
          <p:cNvCxnSpPr>
            <a:stCxn id="231" idx="0"/>
            <a:endCxn id="262" idx="2"/>
          </p:cNvCxnSpPr>
          <p:nvPr/>
        </p:nvCxnSpPr>
        <p:spPr>
          <a:xfrm rot="10800000">
            <a:off x="4014375" y="4293538"/>
            <a:ext cx="906600" cy="801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18"/>
          <p:cNvCxnSpPr>
            <a:stCxn id="231" idx="0"/>
            <a:endCxn id="229" idx="2"/>
          </p:cNvCxnSpPr>
          <p:nvPr/>
        </p:nvCxnSpPr>
        <p:spPr>
          <a:xfrm rot="10800000" flipH="1">
            <a:off x="4920975" y="4293538"/>
            <a:ext cx="906600" cy="80100"/>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p18"/>
          <p:cNvCxnSpPr>
            <a:stCxn id="232" idx="2"/>
            <a:endCxn id="266" idx="0"/>
          </p:cNvCxnSpPr>
          <p:nvPr/>
        </p:nvCxnSpPr>
        <p:spPr>
          <a:xfrm flipH="1">
            <a:off x="2505375" y="5584813"/>
            <a:ext cx="2415600" cy="9300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18"/>
          <p:cNvCxnSpPr>
            <a:stCxn id="266" idx="0"/>
            <a:endCxn id="242" idx="2"/>
          </p:cNvCxnSpPr>
          <p:nvPr/>
        </p:nvCxnSpPr>
        <p:spPr>
          <a:xfrm rot="10800000">
            <a:off x="993000" y="5597852"/>
            <a:ext cx="1512300" cy="801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18"/>
          <p:cNvSpPr/>
          <p:nvPr/>
        </p:nvSpPr>
        <p:spPr>
          <a:xfrm>
            <a:off x="1853700" y="6614181"/>
            <a:ext cx="13032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rPr>
              <a:t>like count prediction</a:t>
            </a:r>
            <a:endParaRPr sz="1000">
              <a:solidFill>
                <a:schemeClr val="lt1"/>
              </a:solidFill>
            </a:endParaRPr>
          </a:p>
        </p:txBody>
      </p:sp>
      <p:sp>
        <p:nvSpPr>
          <p:cNvPr id="275" name="Google Shape;275;p18"/>
          <p:cNvSpPr/>
          <p:nvPr/>
        </p:nvSpPr>
        <p:spPr>
          <a:xfrm>
            <a:off x="3362775" y="2468700"/>
            <a:ext cx="31164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rPr>
              <a:t>TimeDistributed CNN and LSTM</a:t>
            </a:r>
            <a:endParaRPr sz="1000" b="1">
              <a:solidFill>
                <a:schemeClr val="dk1"/>
              </a:solidFill>
            </a:endParaRPr>
          </a:p>
        </p:txBody>
      </p:sp>
      <p:sp>
        <p:nvSpPr>
          <p:cNvPr id="276" name="Google Shape;276;p18"/>
          <p:cNvSpPr/>
          <p:nvPr/>
        </p:nvSpPr>
        <p:spPr>
          <a:xfrm>
            <a:off x="1840850" y="3989119"/>
            <a:ext cx="13695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rPr>
              <a:t>Metadata</a:t>
            </a:r>
            <a:endParaRPr sz="1000" b="1">
              <a:solidFill>
                <a:schemeClr val="dk1"/>
              </a:solidFill>
            </a:endParaRPr>
          </a:p>
        </p:txBody>
      </p:sp>
      <p:sp>
        <p:nvSpPr>
          <p:cNvPr id="277" name="Google Shape;277;p18"/>
          <p:cNvSpPr/>
          <p:nvPr/>
        </p:nvSpPr>
        <p:spPr>
          <a:xfrm>
            <a:off x="318925" y="909700"/>
            <a:ext cx="13695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rPr>
              <a:t>CNN</a:t>
            </a:r>
            <a:endParaRPr sz="1000" b="1">
              <a:solidFill>
                <a:schemeClr val="dk1"/>
              </a:solidFill>
            </a:endParaRPr>
          </a:p>
        </p:txBody>
      </p:sp>
      <p:sp>
        <p:nvSpPr>
          <p:cNvPr id="278" name="Google Shape;278;p18"/>
          <p:cNvSpPr/>
          <p:nvPr/>
        </p:nvSpPr>
        <p:spPr>
          <a:xfrm>
            <a:off x="7442825" y="2772300"/>
            <a:ext cx="990600" cy="12111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CNN</a:t>
            </a:r>
            <a:endParaRPr sz="1000" b="1"/>
          </a:p>
        </p:txBody>
      </p:sp>
      <p:sp>
        <p:nvSpPr>
          <p:cNvPr id="279" name="Google Shape;279;p18"/>
          <p:cNvSpPr/>
          <p:nvPr/>
        </p:nvSpPr>
        <p:spPr>
          <a:xfrm>
            <a:off x="8527650" y="2772300"/>
            <a:ext cx="990600" cy="12111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Metadata</a:t>
            </a:r>
            <a:endParaRPr sz="1000" b="1"/>
          </a:p>
        </p:txBody>
      </p:sp>
      <p:sp>
        <p:nvSpPr>
          <p:cNvPr id="280" name="Google Shape;280;p18"/>
          <p:cNvSpPr/>
          <p:nvPr/>
        </p:nvSpPr>
        <p:spPr>
          <a:xfrm>
            <a:off x="9612475" y="2772300"/>
            <a:ext cx="990600" cy="12111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TImedistributed CNN and LSTM</a:t>
            </a:r>
            <a:endParaRPr sz="1000" b="1"/>
          </a:p>
        </p:txBody>
      </p:sp>
      <p:sp>
        <p:nvSpPr>
          <p:cNvPr id="222" name="Google Shape;222;p18"/>
          <p:cNvSpPr/>
          <p:nvPr/>
        </p:nvSpPr>
        <p:spPr>
          <a:xfrm>
            <a:off x="8923638" y="4131601"/>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Concatenate</a:t>
            </a:r>
            <a:endParaRPr sz="1200">
              <a:solidFill>
                <a:schemeClr val="lt1"/>
              </a:solidFill>
            </a:endParaRPr>
          </a:p>
        </p:txBody>
      </p:sp>
      <p:sp>
        <p:nvSpPr>
          <p:cNvPr id="281" name="Google Shape;281;p18"/>
          <p:cNvSpPr/>
          <p:nvPr/>
        </p:nvSpPr>
        <p:spPr>
          <a:xfrm>
            <a:off x="8923638" y="4454426"/>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Flatten</a:t>
            </a:r>
            <a:endParaRPr sz="1200">
              <a:solidFill>
                <a:schemeClr val="lt1"/>
              </a:solidFill>
            </a:endParaRPr>
          </a:p>
        </p:txBody>
      </p:sp>
      <p:sp>
        <p:nvSpPr>
          <p:cNvPr id="223" name="Google Shape;223;p18"/>
          <p:cNvSpPr/>
          <p:nvPr/>
        </p:nvSpPr>
        <p:spPr>
          <a:xfrm>
            <a:off x="8923638" y="4777251"/>
            <a:ext cx="1303200" cy="242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Dense</a:t>
            </a:r>
            <a:endParaRPr sz="1200">
              <a:solidFill>
                <a:schemeClr val="lt1"/>
              </a:solidFill>
            </a:endParaRPr>
          </a:p>
        </p:txBody>
      </p:sp>
      <p:sp>
        <p:nvSpPr>
          <p:cNvPr id="282" name="Google Shape;282;p18"/>
          <p:cNvSpPr/>
          <p:nvPr/>
        </p:nvSpPr>
        <p:spPr>
          <a:xfrm>
            <a:off x="8923650" y="5100072"/>
            <a:ext cx="1303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view count</a:t>
            </a:r>
            <a:br>
              <a:rPr lang="en-US" sz="1000">
                <a:solidFill>
                  <a:schemeClr val="dk1"/>
                </a:solidFill>
              </a:rPr>
            </a:br>
            <a:r>
              <a:rPr lang="en-US" sz="1000">
                <a:solidFill>
                  <a:schemeClr val="dk1"/>
                </a:solidFill>
              </a:rPr>
              <a:t>prediction</a:t>
            </a:r>
            <a:endParaRPr sz="1000">
              <a:solidFill>
                <a:schemeClr val="dk1"/>
              </a:solidFill>
            </a:endParaRPr>
          </a:p>
        </p:txBody>
      </p:sp>
      <p:sp>
        <p:nvSpPr>
          <p:cNvPr id="283" name="Google Shape;283;p18"/>
          <p:cNvSpPr/>
          <p:nvPr/>
        </p:nvSpPr>
        <p:spPr>
          <a:xfrm>
            <a:off x="10803018" y="3602387"/>
            <a:ext cx="689400" cy="368325"/>
          </a:xfrm>
          <a:prstGeom prst="flowChartInternalStora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10739025" y="3131164"/>
            <a:ext cx="8370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rPr>
              <a:t>Predicted </a:t>
            </a:r>
            <a:br>
              <a:rPr lang="en-US" sz="1000" b="1">
                <a:solidFill>
                  <a:schemeClr val="dk1"/>
                </a:solidFill>
              </a:rPr>
            </a:br>
            <a:r>
              <a:rPr lang="en-US" sz="1000" b="1">
                <a:solidFill>
                  <a:schemeClr val="dk1"/>
                </a:solidFill>
              </a:rPr>
              <a:t>like</a:t>
            </a:r>
            <a:br>
              <a:rPr lang="en-US" sz="1000" b="1">
                <a:solidFill>
                  <a:schemeClr val="dk1"/>
                </a:solidFill>
              </a:rPr>
            </a:br>
            <a:r>
              <a:rPr lang="en-US" sz="1000" b="1">
                <a:solidFill>
                  <a:schemeClr val="dk1"/>
                </a:solidFill>
              </a:rPr>
              <a:t>count</a:t>
            </a:r>
            <a:endParaRPr sz="1000" b="1">
              <a:solidFill>
                <a:schemeClr val="dk1"/>
              </a:solidFill>
            </a:endParaRPr>
          </a:p>
        </p:txBody>
      </p:sp>
      <p:cxnSp>
        <p:nvCxnSpPr>
          <p:cNvPr id="285" name="Google Shape;285;p18"/>
          <p:cNvCxnSpPr>
            <a:stCxn id="239" idx="3"/>
            <a:endCxn id="284" idx="0"/>
          </p:cNvCxnSpPr>
          <p:nvPr/>
        </p:nvCxnSpPr>
        <p:spPr>
          <a:xfrm rot="10800000" flipH="1">
            <a:off x="3156900" y="3131152"/>
            <a:ext cx="8000700" cy="3313800"/>
          </a:xfrm>
          <a:prstGeom prst="bentConnector4">
            <a:avLst>
              <a:gd name="adj1" fmla="val 47384"/>
              <a:gd name="adj2" fmla="val 123291"/>
            </a:avLst>
          </a:prstGeom>
          <a:noFill/>
          <a:ln w="28575" cap="flat" cmpd="sng">
            <a:solidFill>
              <a:srgbClr val="0000FF"/>
            </a:solidFill>
            <a:prstDash val="solid"/>
            <a:round/>
            <a:headEnd type="none" w="med" len="med"/>
            <a:tailEnd type="triangle" w="med" len="med"/>
          </a:ln>
        </p:spPr>
      </p:cxnSp>
      <p:cxnSp>
        <p:nvCxnSpPr>
          <p:cNvPr id="286" name="Google Shape;286;p18"/>
          <p:cNvCxnSpPr>
            <a:stCxn id="278" idx="2"/>
            <a:endCxn id="222" idx="0"/>
          </p:cNvCxnSpPr>
          <p:nvPr/>
        </p:nvCxnSpPr>
        <p:spPr>
          <a:xfrm>
            <a:off x="7938125" y="3983400"/>
            <a:ext cx="1637100" cy="148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18"/>
          <p:cNvCxnSpPr>
            <a:stCxn id="279" idx="2"/>
            <a:endCxn id="222" idx="0"/>
          </p:cNvCxnSpPr>
          <p:nvPr/>
        </p:nvCxnSpPr>
        <p:spPr>
          <a:xfrm>
            <a:off x="9022950" y="3983400"/>
            <a:ext cx="552300" cy="1482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18"/>
          <p:cNvCxnSpPr>
            <a:stCxn id="280" idx="2"/>
            <a:endCxn id="222" idx="0"/>
          </p:cNvCxnSpPr>
          <p:nvPr/>
        </p:nvCxnSpPr>
        <p:spPr>
          <a:xfrm flipH="1">
            <a:off x="9575275" y="3983400"/>
            <a:ext cx="532500" cy="1482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18"/>
          <p:cNvCxnSpPr>
            <a:stCxn id="283" idx="2"/>
            <a:endCxn id="222" idx="0"/>
          </p:cNvCxnSpPr>
          <p:nvPr/>
        </p:nvCxnSpPr>
        <p:spPr>
          <a:xfrm flipH="1">
            <a:off x="9575118" y="3970712"/>
            <a:ext cx="1572600" cy="160800"/>
          </a:xfrm>
          <a:prstGeom prst="straightConnector1">
            <a:avLst/>
          </a:prstGeom>
          <a:noFill/>
          <a:ln w="9525" cap="flat" cmpd="sng">
            <a:solidFill>
              <a:schemeClr val="dk2"/>
            </a:solidFill>
            <a:prstDash val="solid"/>
            <a:round/>
            <a:headEnd type="none" w="med" len="med"/>
            <a:tailEnd type="none" w="med" len="med"/>
          </a:ln>
        </p:spPr>
      </p:cxnSp>
      <p:sp>
        <p:nvSpPr>
          <p:cNvPr id="290" name="Google Shape;290;p18"/>
          <p:cNvSpPr/>
          <p:nvPr/>
        </p:nvSpPr>
        <p:spPr>
          <a:xfrm rot="5400000">
            <a:off x="8942575" y="1119926"/>
            <a:ext cx="162600" cy="3162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7442725" y="2422517"/>
            <a:ext cx="31623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rPr>
              <a:t>Same structure with the left model</a:t>
            </a:r>
            <a:endParaRPr sz="1000">
              <a:solidFill>
                <a:schemeClr val="dk1"/>
              </a:solidFill>
            </a:endParaRPr>
          </a:p>
          <a:p>
            <a:pPr marL="0" lvl="0" indent="0" algn="ctr" rtl="0">
              <a:spcBef>
                <a:spcPts val="0"/>
              </a:spcBef>
              <a:spcAft>
                <a:spcPts val="0"/>
              </a:spcAft>
              <a:buNone/>
            </a:pPr>
            <a:r>
              <a:rPr lang="en-US" sz="1000">
                <a:solidFill>
                  <a:schemeClr val="dk1"/>
                </a:solidFill>
              </a:rPr>
              <a:t>(parameters are retrained)</a:t>
            </a:r>
            <a:endParaRPr sz="1000">
              <a:solidFill>
                <a:schemeClr val="dk1"/>
              </a:solidFill>
            </a:endParaRPr>
          </a:p>
        </p:txBody>
      </p:sp>
      <p:sp>
        <p:nvSpPr>
          <p:cNvPr id="292" name="Google Shape;292;p18"/>
          <p:cNvSpPr/>
          <p:nvPr/>
        </p:nvSpPr>
        <p:spPr>
          <a:xfrm>
            <a:off x="6939800" y="1329099"/>
            <a:ext cx="4217700" cy="9009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chemeClr val="dk1"/>
                </a:solidFill>
              </a:rPr>
              <a:t>Reason to utilise a two layer structure:</a:t>
            </a:r>
            <a:endParaRPr b="1">
              <a:solidFill>
                <a:schemeClr val="dk1"/>
              </a:solidFill>
            </a:endParaRPr>
          </a:p>
          <a:p>
            <a:pPr marL="0" lvl="0" indent="0" algn="l" rtl="0">
              <a:spcBef>
                <a:spcPts val="0"/>
              </a:spcBef>
              <a:spcAft>
                <a:spcPts val="0"/>
              </a:spcAft>
              <a:buNone/>
            </a:pPr>
            <a:r>
              <a:rPr lang="en-US">
                <a:solidFill>
                  <a:schemeClr val="dk1"/>
                </a:solidFill>
              </a:rPr>
              <a:t>There is strong correlation between like and view count (r = 0.66). Accurate like count prediction may result in accurate view count prediction.</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Final deep learning model result</a:t>
            </a:r>
            <a:endParaRPr/>
          </a:p>
        </p:txBody>
      </p:sp>
      <p:pic>
        <p:nvPicPr>
          <p:cNvPr id="300" name="Google Shape;300;p19"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01" name="Google Shape;301;p19"/>
          <p:cNvSpPr/>
          <p:nvPr/>
        </p:nvSpPr>
        <p:spPr>
          <a:xfrm>
            <a:off x="393225" y="1375425"/>
            <a:ext cx="2713200" cy="274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Metrics</a:t>
            </a:r>
            <a:endParaRPr sz="1600">
              <a:solidFill>
                <a:schemeClr val="lt1"/>
              </a:solidFill>
            </a:endParaRPr>
          </a:p>
        </p:txBody>
      </p:sp>
      <p:sp>
        <p:nvSpPr>
          <p:cNvPr id="302" name="Google Shape;302;p19"/>
          <p:cNvSpPr/>
          <p:nvPr/>
        </p:nvSpPr>
        <p:spPr>
          <a:xfrm>
            <a:off x="393225" y="1686950"/>
            <a:ext cx="2713200" cy="4396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chemeClr val="dk1"/>
              </a:buClr>
              <a:buSzPts val="1400"/>
              <a:buChar char="●"/>
            </a:pPr>
            <a:r>
              <a:rPr lang="en-US">
                <a:solidFill>
                  <a:schemeClr val="dk1"/>
                </a:solidFill>
              </a:rPr>
              <a:t>A model with loss function </a:t>
            </a:r>
            <a:r>
              <a:rPr lang="en-US" b="1">
                <a:solidFill>
                  <a:schemeClr val="dk1"/>
                </a:solidFill>
              </a:rPr>
              <a:t>mean squared error (MSE) as a regression problem</a:t>
            </a:r>
            <a:r>
              <a:rPr lang="en-US">
                <a:solidFill>
                  <a:schemeClr val="dk1"/>
                </a:solidFill>
              </a:rPr>
              <a:t> is trained.</a:t>
            </a:r>
            <a:endParaRPr>
              <a:solidFill>
                <a:schemeClr val="dk1"/>
              </a:solidFill>
            </a:endParaRPr>
          </a:p>
          <a:p>
            <a:pPr marL="0" lvl="0" indent="0" algn="l" rtl="0">
              <a:spcBef>
                <a:spcPts val="0"/>
              </a:spcBef>
              <a:spcAft>
                <a:spcPts val="0"/>
              </a:spcAft>
              <a:buNone/>
            </a:pPr>
            <a:endParaRPr>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Taking into account of the difficulty to predict like and view count exactly in the prediction model, the model is evaluated as </a:t>
            </a:r>
            <a:r>
              <a:rPr lang="en-US" b="1">
                <a:solidFill>
                  <a:schemeClr val="dk1"/>
                </a:solidFill>
              </a:rPr>
              <a:t>a two category classification problem (below average or above average) </a:t>
            </a:r>
            <a:r>
              <a:rPr lang="en-US">
                <a:solidFill>
                  <a:schemeClr val="dk1"/>
                </a:solidFill>
              </a:rPr>
              <a:t>after the regression model creation. The metrics are:</a:t>
            </a:r>
            <a:endParaRPr>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Accuracy</a:t>
            </a:r>
            <a:endParaRPr b="1">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Recall</a:t>
            </a:r>
            <a:endParaRPr b="1">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Precision</a:t>
            </a:r>
            <a:endParaRPr b="1">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F1 score</a:t>
            </a:r>
            <a:endParaRPr b="1">
              <a:solidFill>
                <a:schemeClr val="dk1"/>
              </a:solidFill>
            </a:endParaRPr>
          </a:p>
        </p:txBody>
      </p:sp>
      <p:sp>
        <p:nvSpPr>
          <p:cNvPr id="303" name="Google Shape;303;p19"/>
          <p:cNvSpPr/>
          <p:nvPr/>
        </p:nvSpPr>
        <p:spPr>
          <a:xfrm rot="5400000">
            <a:off x="1823625" y="3808400"/>
            <a:ext cx="2888400" cy="1533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3429225" y="1324775"/>
            <a:ext cx="8056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Performance with 107 samples in the test data*1</a:t>
            </a:r>
            <a:endParaRPr b="1">
              <a:solidFill>
                <a:schemeClr val="dk1"/>
              </a:solidFill>
            </a:endParaRPr>
          </a:p>
        </p:txBody>
      </p:sp>
      <p:cxnSp>
        <p:nvCxnSpPr>
          <p:cNvPr id="305" name="Google Shape;305;p19"/>
          <p:cNvCxnSpPr/>
          <p:nvPr/>
        </p:nvCxnSpPr>
        <p:spPr>
          <a:xfrm>
            <a:off x="3429225" y="1645100"/>
            <a:ext cx="8056200" cy="0"/>
          </a:xfrm>
          <a:prstGeom prst="straightConnector1">
            <a:avLst/>
          </a:prstGeom>
          <a:noFill/>
          <a:ln w="9525" cap="flat" cmpd="sng">
            <a:solidFill>
              <a:schemeClr val="dk2"/>
            </a:solidFill>
            <a:prstDash val="solid"/>
            <a:round/>
            <a:headEnd type="none" w="med" len="med"/>
            <a:tailEnd type="none" w="med" len="med"/>
          </a:ln>
        </p:spPr>
      </p:cxnSp>
      <p:pic>
        <p:nvPicPr>
          <p:cNvPr id="306" name="Google Shape;306;p19"/>
          <p:cNvPicPr preferRelativeResize="0"/>
          <p:nvPr/>
        </p:nvPicPr>
        <p:blipFill>
          <a:blip r:embed="rId4">
            <a:alphaModFix/>
          </a:blip>
          <a:stretch>
            <a:fillRect/>
          </a:stretch>
        </p:blipFill>
        <p:spPr>
          <a:xfrm>
            <a:off x="3429225" y="2023385"/>
            <a:ext cx="3928076" cy="2408825"/>
          </a:xfrm>
          <a:prstGeom prst="rect">
            <a:avLst/>
          </a:prstGeom>
          <a:noFill/>
          <a:ln>
            <a:noFill/>
          </a:ln>
        </p:spPr>
      </p:pic>
      <p:sp>
        <p:nvSpPr>
          <p:cNvPr id="307" name="Google Shape;307;p19"/>
          <p:cNvSpPr/>
          <p:nvPr/>
        </p:nvSpPr>
        <p:spPr>
          <a:xfrm>
            <a:off x="3429225" y="1724085"/>
            <a:ext cx="3928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Like count prediction</a:t>
            </a:r>
            <a:endParaRPr b="1">
              <a:solidFill>
                <a:schemeClr val="dk1"/>
              </a:solidFill>
            </a:endParaRPr>
          </a:p>
        </p:txBody>
      </p:sp>
      <p:sp>
        <p:nvSpPr>
          <p:cNvPr id="308" name="Google Shape;308;p19"/>
          <p:cNvSpPr/>
          <p:nvPr/>
        </p:nvSpPr>
        <p:spPr>
          <a:xfrm>
            <a:off x="3429350" y="4524075"/>
            <a:ext cx="3928200" cy="1552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chemeClr val="dk1"/>
              </a:buClr>
              <a:buSzPts val="1400"/>
              <a:buChar char="●"/>
            </a:pPr>
            <a:r>
              <a:rPr lang="en-US">
                <a:solidFill>
                  <a:schemeClr val="dk1"/>
                </a:solidFill>
              </a:rPr>
              <a:t>Overall </a:t>
            </a:r>
            <a:r>
              <a:rPr lang="en-US" b="1">
                <a:solidFill>
                  <a:schemeClr val="dk1"/>
                </a:solidFill>
              </a:rPr>
              <a:t>accuracy is 72%</a:t>
            </a:r>
            <a:endParaRPr b="1">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‘below_average’</a:t>
            </a:r>
            <a:r>
              <a:rPr lang="en-US">
                <a:solidFill>
                  <a:schemeClr val="dk1"/>
                </a:solidFill>
              </a:rPr>
              <a:t> like count with 78% recall, 88% precision and 83% F1 score</a:t>
            </a:r>
            <a:endParaRPr>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‘above_average’</a:t>
            </a:r>
            <a:r>
              <a:rPr lang="en-US">
                <a:solidFill>
                  <a:schemeClr val="dk1"/>
                </a:solidFill>
              </a:rPr>
              <a:t> like count with 29% recall, 17% precision and 21% F1 score</a:t>
            </a:r>
            <a:endParaRPr>
              <a:solidFill>
                <a:schemeClr val="dk1"/>
              </a:solidFill>
            </a:endParaRPr>
          </a:p>
        </p:txBody>
      </p:sp>
      <p:sp>
        <p:nvSpPr>
          <p:cNvPr id="309" name="Google Shape;309;p19"/>
          <p:cNvSpPr txBox="1">
            <a:spLocks noGrp="1"/>
          </p:cNvSpPr>
          <p:nvPr>
            <p:ph type="dt" idx="10"/>
          </p:nvPr>
        </p:nvSpPr>
        <p:spPr>
          <a:xfrm>
            <a:off x="812500" y="6446850"/>
            <a:ext cx="113796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Meiryo"/>
                <a:ea typeface="Meiryo"/>
                <a:cs typeface="Meiryo"/>
                <a:sym typeface="Meiryo"/>
              </a:rPr>
              <a:t>*1: 1,000 videos are assigned to training data, 100 videos are assigned to validation data and 107 videos are assigned to test data. </a:t>
            </a:r>
            <a:endParaRPr sz="1000">
              <a:latin typeface="Meiryo"/>
              <a:ea typeface="Meiryo"/>
              <a:cs typeface="Meiryo"/>
              <a:sym typeface="Meiryo"/>
            </a:endParaRPr>
          </a:p>
        </p:txBody>
      </p:sp>
      <p:sp>
        <p:nvSpPr>
          <p:cNvPr id="310" name="Google Shape;310;p19"/>
          <p:cNvSpPr/>
          <p:nvPr/>
        </p:nvSpPr>
        <p:spPr>
          <a:xfrm>
            <a:off x="7557125" y="1724085"/>
            <a:ext cx="3928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View count prediction</a:t>
            </a:r>
            <a:endParaRPr b="1">
              <a:solidFill>
                <a:schemeClr val="dk1"/>
              </a:solidFill>
            </a:endParaRPr>
          </a:p>
        </p:txBody>
      </p:sp>
      <p:sp>
        <p:nvSpPr>
          <p:cNvPr id="311" name="Google Shape;311;p19"/>
          <p:cNvSpPr/>
          <p:nvPr/>
        </p:nvSpPr>
        <p:spPr>
          <a:xfrm>
            <a:off x="7557125" y="4524075"/>
            <a:ext cx="3928200" cy="1552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chemeClr val="dk1"/>
              </a:buClr>
              <a:buSzPts val="1400"/>
              <a:buChar char="●"/>
            </a:pPr>
            <a:r>
              <a:rPr lang="en-US">
                <a:solidFill>
                  <a:schemeClr val="dk1"/>
                </a:solidFill>
              </a:rPr>
              <a:t>Overall accuracy is </a:t>
            </a:r>
            <a:r>
              <a:rPr lang="en-US" b="1">
                <a:solidFill>
                  <a:schemeClr val="dk1"/>
                </a:solidFill>
              </a:rPr>
              <a:t>85%</a:t>
            </a:r>
            <a:endParaRPr b="1">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‘below_average’</a:t>
            </a:r>
            <a:r>
              <a:rPr lang="en-US">
                <a:solidFill>
                  <a:schemeClr val="dk1"/>
                </a:solidFill>
              </a:rPr>
              <a:t> like count with 98% recall, 87% precision and 92% F1 score</a:t>
            </a:r>
            <a:endParaRPr>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‘above_average’</a:t>
            </a:r>
            <a:r>
              <a:rPr lang="en-US">
                <a:solidFill>
                  <a:schemeClr val="dk1"/>
                </a:solidFill>
              </a:rPr>
              <a:t> like count with 7% recall, 33% precision and 11% F1 score</a:t>
            </a:r>
            <a:endParaRPr>
              <a:solidFill>
                <a:schemeClr val="dk1"/>
              </a:solidFill>
            </a:endParaRPr>
          </a:p>
        </p:txBody>
      </p:sp>
      <p:pic>
        <p:nvPicPr>
          <p:cNvPr id="312" name="Google Shape;312;p19"/>
          <p:cNvPicPr preferRelativeResize="0"/>
          <p:nvPr/>
        </p:nvPicPr>
        <p:blipFill>
          <a:blip r:embed="rId5">
            <a:alphaModFix/>
          </a:blip>
          <a:stretch>
            <a:fillRect/>
          </a:stretch>
        </p:blipFill>
        <p:spPr>
          <a:xfrm>
            <a:off x="7557125" y="2084038"/>
            <a:ext cx="3928200" cy="23647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0"/>
          <p:cNvSpPr txBox="1">
            <a:spLocks noGrp="1"/>
          </p:cNvSpPr>
          <p:nvPr>
            <p:ph type="title"/>
          </p:nvPr>
        </p:nvSpPr>
        <p:spPr>
          <a:xfrm>
            <a:off x="1096963" y="3635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Subjective analysis of the prediction</a:t>
            </a:r>
            <a:br>
              <a:rPr lang="en-US"/>
            </a:br>
            <a:r>
              <a:rPr lang="en-US"/>
              <a:t>(“high like count video” by the prediction model)</a:t>
            </a:r>
            <a:endParaRPr/>
          </a:p>
        </p:txBody>
      </p:sp>
      <p:pic>
        <p:nvPicPr>
          <p:cNvPr id="320" name="Google Shape;320;p20"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pic>
        <p:nvPicPr>
          <p:cNvPr id="321" name="Google Shape;321;p20"/>
          <p:cNvPicPr preferRelativeResize="0"/>
          <p:nvPr/>
        </p:nvPicPr>
        <p:blipFill>
          <a:blip r:embed="rId4">
            <a:alphaModFix/>
          </a:blip>
          <a:stretch>
            <a:fillRect/>
          </a:stretch>
        </p:blipFill>
        <p:spPr>
          <a:xfrm>
            <a:off x="53150" y="1311940"/>
            <a:ext cx="3506650" cy="1972475"/>
          </a:xfrm>
          <a:prstGeom prst="rect">
            <a:avLst/>
          </a:prstGeom>
          <a:noFill/>
          <a:ln>
            <a:noFill/>
          </a:ln>
        </p:spPr>
      </p:pic>
      <p:pic>
        <p:nvPicPr>
          <p:cNvPr id="322" name="Google Shape;322;p20"/>
          <p:cNvPicPr preferRelativeResize="0"/>
          <p:nvPr/>
        </p:nvPicPr>
        <p:blipFill>
          <a:blip r:embed="rId5">
            <a:alphaModFix/>
          </a:blip>
          <a:stretch>
            <a:fillRect/>
          </a:stretch>
        </p:blipFill>
        <p:spPr>
          <a:xfrm>
            <a:off x="4036300" y="1311934"/>
            <a:ext cx="3506650" cy="1972485"/>
          </a:xfrm>
          <a:prstGeom prst="rect">
            <a:avLst/>
          </a:prstGeom>
          <a:noFill/>
          <a:ln>
            <a:noFill/>
          </a:ln>
        </p:spPr>
      </p:pic>
      <p:pic>
        <p:nvPicPr>
          <p:cNvPr id="323" name="Google Shape;323;p20"/>
          <p:cNvPicPr preferRelativeResize="0"/>
          <p:nvPr/>
        </p:nvPicPr>
        <p:blipFill>
          <a:blip r:embed="rId6">
            <a:alphaModFix/>
          </a:blip>
          <a:stretch>
            <a:fillRect/>
          </a:stretch>
        </p:blipFill>
        <p:spPr>
          <a:xfrm>
            <a:off x="53150" y="3817815"/>
            <a:ext cx="3506650" cy="1972494"/>
          </a:xfrm>
          <a:prstGeom prst="rect">
            <a:avLst/>
          </a:prstGeom>
          <a:noFill/>
          <a:ln>
            <a:noFill/>
          </a:ln>
        </p:spPr>
      </p:pic>
      <p:pic>
        <p:nvPicPr>
          <p:cNvPr id="324" name="Google Shape;324;p20"/>
          <p:cNvPicPr preferRelativeResize="0"/>
          <p:nvPr/>
        </p:nvPicPr>
        <p:blipFill>
          <a:blip r:embed="rId7">
            <a:alphaModFix/>
          </a:blip>
          <a:stretch>
            <a:fillRect/>
          </a:stretch>
        </p:blipFill>
        <p:spPr>
          <a:xfrm>
            <a:off x="4493500" y="3792263"/>
            <a:ext cx="2629987" cy="1972500"/>
          </a:xfrm>
          <a:prstGeom prst="rect">
            <a:avLst/>
          </a:prstGeom>
          <a:noFill/>
          <a:ln>
            <a:noFill/>
          </a:ln>
        </p:spPr>
      </p:pic>
      <p:sp>
        <p:nvSpPr>
          <p:cNvPr id="325" name="Google Shape;325;p20"/>
          <p:cNvSpPr/>
          <p:nvPr/>
        </p:nvSpPr>
        <p:spPr>
          <a:xfrm>
            <a:off x="53150" y="3309740"/>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sp>
        <p:nvSpPr>
          <p:cNvPr id="326" name="Google Shape;326;p20"/>
          <p:cNvSpPr/>
          <p:nvPr/>
        </p:nvSpPr>
        <p:spPr>
          <a:xfrm>
            <a:off x="53150" y="584413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sp>
        <p:nvSpPr>
          <p:cNvPr id="327" name="Google Shape;327;p20"/>
          <p:cNvSpPr/>
          <p:nvPr/>
        </p:nvSpPr>
        <p:spPr>
          <a:xfrm>
            <a:off x="4036275" y="584413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sp>
        <p:nvSpPr>
          <p:cNvPr id="328" name="Google Shape;328;p20"/>
          <p:cNvSpPr/>
          <p:nvPr/>
        </p:nvSpPr>
        <p:spPr>
          <a:xfrm>
            <a:off x="4036275" y="332398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pic>
        <p:nvPicPr>
          <p:cNvPr id="329" name="Google Shape;329;p20"/>
          <p:cNvPicPr preferRelativeResize="0"/>
          <p:nvPr/>
        </p:nvPicPr>
        <p:blipFill>
          <a:blip r:embed="rId8">
            <a:alphaModFix/>
          </a:blip>
          <a:stretch>
            <a:fillRect/>
          </a:stretch>
        </p:blipFill>
        <p:spPr>
          <a:xfrm>
            <a:off x="8012955" y="1324728"/>
            <a:ext cx="3506650" cy="1972489"/>
          </a:xfrm>
          <a:prstGeom prst="rect">
            <a:avLst/>
          </a:prstGeom>
          <a:noFill/>
          <a:ln>
            <a:noFill/>
          </a:ln>
        </p:spPr>
      </p:pic>
      <p:sp>
        <p:nvSpPr>
          <p:cNvPr id="330" name="Google Shape;330;p20"/>
          <p:cNvSpPr/>
          <p:nvPr/>
        </p:nvSpPr>
        <p:spPr>
          <a:xfrm>
            <a:off x="8019400" y="332398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FF0000"/>
                </a:solidFill>
              </a:rPr>
              <a:t>Below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FF0000"/>
              </a:solidFill>
            </a:endParaRPr>
          </a:p>
        </p:txBody>
      </p:sp>
      <p:pic>
        <p:nvPicPr>
          <p:cNvPr id="331" name="Google Shape;331;p20"/>
          <p:cNvPicPr preferRelativeResize="0"/>
          <p:nvPr/>
        </p:nvPicPr>
        <p:blipFill>
          <a:blip r:embed="rId9">
            <a:alphaModFix/>
          </a:blip>
          <a:stretch>
            <a:fillRect/>
          </a:stretch>
        </p:blipFill>
        <p:spPr>
          <a:xfrm>
            <a:off x="8476600" y="3779427"/>
            <a:ext cx="2629975" cy="1972486"/>
          </a:xfrm>
          <a:prstGeom prst="rect">
            <a:avLst/>
          </a:prstGeom>
          <a:noFill/>
          <a:ln>
            <a:noFill/>
          </a:ln>
        </p:spPr>
      </p:pic>
      <p:sp>
        <p:nvSpPr>
          <p:cNvPr id="332" name="Google Shape;332;p20"/>
          <p:cNvSpPr/>
          <p:nvPr/>
        </p:nvSpPr>
        <p:spPr>
          <a:xfrm>
            <a:off x="8019400" y="584413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FF0000"/>
                </a:solidFill>
              </a:rPr>
              <a:t>Below average</a:t>
            </a:r>
            <a:br>
              <a:rPr lang="en-US">
                <a:solidFill>
                  <a:schemeClr val="dk1"/>
                </a:solidFill>
              </a:rPr>
            </a:br>
            <a:r>
              <a:rPr lang="en-US">
                <a:solidFill>
                  <a:schemeClr val="dk1"/>
                </a:solidFill>
              </a:rPr>
              <a:t>Actual: </a:t>
            </a:r>
            <a:r>
              <a:rPr lang="en-US" b="1">
                <a:solidFill>
                  <a:srgbClr val="0000FF"/>
                </a:solidFill>
              </a:rPr>
              <a:t>Above average</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1"/>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dirty="0"/>
              <a:t>Software overview &amp; Enhancements</a:t>
            </a:r>
            <a:endParaRPr dirty="0"/>
          </a:p>
        </p:txBody>
      </p:sp>
      <p:pic>
        <p:nvPicPr>
          <p:cNvPr id="319" name="Google Shape;319;p21"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20" name="Google Shape;320;p21"/>
          <p:cNvSpPr/>
          <p:nvPr/>
        </p:nvSpPr>
        <p:spPr>
          <a:xfrm>
            <a:off x="1377600" y="1160488"/>
            <a:ext cx="9436800" cy="462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rtl="0">
              <a:spcBef>
                <a:spcPts val="0"/>
              </a:spcBef>
              <a:spcAft>
                <a:spcPts val="0"/>
              </a:spcAft>
            </a:pPr>
            <a:r>
              <a:rPr lang="en-US" sz="2000" dirty="0">
                <a:ln w="0"/>
                <a:solidFill>
                  <a:schemeClr val="tx1"/>
                </a:solidFill>
                <a:effectLst>
                  <a:outerShdw blurRad="38100" dist="19050" dir="2700000" algn="tl" rotWithShape="0">
                    <a:schemeClr val="dk1">
                      <a:alpha val="40000"/>
                    </a:schemeClr>
                  </a:outerShdw>
                </a:effectLst>
              </a:rPr>
              <a:t> </a:t>
            </a:r>
            <a:endParaRPr sz="2000" dirty="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F70D484B-8C6E-CCE7-4BC8-C8572F0710B5}"/>
              </a:ext>
            </a:extLst>
          </p:cNvPr>
          <p:cNvSpPr txBox="1"/>
          <p:nvPr/>
        </p:nvSpPr>
        <p:spPr>
          <a:xfrm>
            <a:off x="1900052" y="1745673"/>
            <a:ext cx="8585860" cy="3539430"/>
          </a:xfrm>
          <a:prstGeom prst="rect">
            <a:avLst/>
          </a:prstGeom>
          <a:noFill/>
        </p:spPr>
        <p:txBody>
          <a:bodyPr wrap="square" rtlCol="0">
            <a:spAutoFit/>
          </a:bodyPr>
          <a:lstStyle/>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r>
              <a:rPr lang="en-US" dirty="0"/>
              <a:t>Currently, Python &amp; Flask web framework used to integrate the developed deep learning models &amp; UI.</a:t>
            </a:r>
          </a:p>
          <a:p>
            <a:pPr marL="285750" indent="-285750">
              <a:buFont typeface="Wingdings" pitchFamily="2" charset="2"/>
              <a:buChar char="Ø"/>
            </a:pPr>
            <a:endParaRPr lang="en-US" dirty="0"/>
          </a:p>
          <a:p>
            <a:pPr marL="285750" indent="-285750">
              <a:buFont typeface="Wingdings" pitchFamily="2" charset="2"/>
              <a:buChar char="Ø"/>
            </a:pPr>
            <a:r>
              <a:rPr lang="en-US" dirty="0"/>
              <a:t>Simple UI developed in plain HTML with limited validations for user to input Video and report results.</a:t>
            </a:r>
          </a:p>
          <a:p>
            <a:pPr marL="285750" indent="-285750">
              <a:buFont typeface="Wingdings" pitchFamily="2" charset="2"/>
              <a:buChar char="Ø"/>
            </a:pPr>
            <a:endParaRPr lang="en-US" dirty="0"/>
          </a:p>
          <a:p>
            <a:pPr marL="285750" indent="-285750">
              <a:buFont typeface="Wingdings" pitchFamily="2" charset="2"/>
              <a:buChar char="Ø"/>
            </a:pPr>
            <a:r>
              <a:rPr lang="en-US" dirty="0"/>
              <a:t>Developed models packed manually to the application to consume.</a:t>
            </a:r>
          </a:p>
          <a:p>
            <a:pPr marL="285750" indent="-285750">
              <a:buFont typeface="Wingdings" pitchFamily="2" charset="2"/>
              <a:buChar char="Ø"/>
            </a:pPr>
            <a:endParaRPr lang="en-US" dirty="0"/>
          </a:p>
          <a:p>
            <a:pPr marL="285750" indent="-285750">
              <a:buFont typeface="Wingdings" pitchFamily="2" charset="2"/>
              <a:buChar char="Ø"/>
            </a:pPr>
            <a:r>
              <a:rPr lang="en-US" dirty="0"/>
              <a:t>Application should be enhanced could native. </a:t>
            </a:r>
          </a:p>
          <a:p>
            <a:endParaRPr lang="en-US" dirty="0"/>
          </a:p>
          <a:p>
            <a:pPr marL="285750" indent="-285750">
              <a:buFont typeface="Wingdings" pitchFamily="2" charset="2"/>
              <a:buChar char="Ø"/>
            </a:pPr>
            <a:r>
              <a:rPr lang="en-SG" dirty="0"/>
              <a:t>Enhance build, train, and deploy machine learning model with fully managed infrastructure, tools, and workflows</a:t>
            </a:r>
            <a:r>
              <a:rPr lang="en-US" dirty="0"/>
              <a:t>. Like Sage Maker. </a:t>
            </a:r>
          </a:p>
          <a:p>
            <a:pPr marL="285750" indent="-285750">
              <a:buFont typeface="Wingdings" pitchFamily="2" charset="2"/>
              <a:buChar char="Ø"/>
            </a:pPr>
            <a:endParaRPr lang="en-US" dirty="0"/>
          </a:p>
          <a:p>
            <a:pPr marL="285750" indent="-285750">
              <a:buFont typeface="Wingdings" pitchFamily="2" charset="2"/>
              <a:buChar char="Ø"/>
            </a:pPr>
            <a:r>
              <a:rPr lang="en-US" dirty="0"/>
              <a:t>Application should enhance to have user authentication , logging , monitoring features to provide better User experience and to increase the usage of application. </a:t>
            </a:r>
          </a:p>
          <a:p>
            <a:pPr marL="285750" indent="-285750">
              <a:buFont typeface="Wingdings" pitchFamily="2" charset="2"/>
              <a:buChar char="Ø"/>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2"/>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Sample test result</a:t>
            </a:r>
            <a:endParaRPr/>
          </a:p>
        </p:txBody>
      </p:sp>
      <p:pic>
        <p:nvPicPr>
          <p:cNvPr id="328" name="Google Shape;328;p22"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29" name="Google Shape;329;p22"/>
          <p:cNvSpPr/>
          <p:nvPr/>
        </p:nvSpPr>
        <p:spPr>
          <a:xfrm>
            <a:off x="1469175" y="1392700"/>
            <a:ext cx="9436800" cy="462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p>
        </p:txBody>
      </p:sp>
      <p:pic>
        <p:nvPicPr>
          <p:cNvPr id="5" name="Picture 4" descr="Graphical user interface, text, email&#10;&#10;Description automatically generated">
            <a:extLst>
              <a:ext uri="{FF2B5EF4-FFF2-40B4-BE49-F238E27FC236}">
                <a16:creationId xmlns:a16="http://schemas.microsoft.com/office/drawing/2014/main" id="{90310A29-8193-A90B-E055-0EA9EE57C373}"/>
              </a:ext>
            </a:extLst>
          </p:cNvPr>
          <p:cNvPicPr>
            <a:picLocks noChangeAspect="1"/>
          </p:cNvPicPr>
          <p:nvPr/>
        </p:nvPicPr>
        <p:blipFill>
          <a:blip r:embed="rId4"/>
          <a:stretch>
            <a:fillRect/>
          </a:stretch>
        </p:blipFill>
        <p:spPr>
          <a:xfrm>
            <a:off x="6733310" y="1641177"/>
            <a:ext cx="3823855" cy="3619591"/>
          </a:xfrm>
          <a:prstGeom prst="rect">
            <a:avLst/>
          </a:prstGeom>
        </p:spPr>
      </p:pic>
      <p:sp>
        <p:nvSpPr>
          <p:cNvPr id="6" name="TextBox 5">
            <a:extLst>
              <a:ext uri="{FF2B5EF4-FFF2-40B4-BE49-F238E27FC236}">
                <a16:creationId xmlns:a16="http://schemas.microsoft.com/office/drawing/2014/main" id="{3D812002-107E-C93B-35B4-72D5750AB742}"/>
              </a:ext>
            </a:extLst>
          </p:cNvPr>
          <p:cNvSpPr txBox="1"/>
          <p:nvPr/>
        </p:nvSpPr>
        <p:spPr>
          <a:xfrm>
            <a:off x="1911926" y="1947553"/>
            <a:ext cx="4472573" cy="4185761"/>
          </a:xfrm>
          <a:prstGeom prst="rect">
            <a:avLst/>
          </a:prstGeom>
          <a:noFill/>
        </p:spPr>
        <p:txBody>
          <a:bodyPr wrap="square" rtlCol="0">
            <a:spAutoFit/>
          </a:bodyPr>
          <a:lstStyle/>
          <a:p>
            <a:pPr marL="285750" indent="-285750">
              <a:buFont typeface="Wingdings" pitchFamily="2" charset="2"/>
              <a:buChar char="Ø"/>
            </a:pPr>
            <a:r>
              <a:rPr lang="en-US" dirty="0"/>
              <a:t>User login to YouTube Analytics Predictor </a:t>
            </a:r>
          </a:p>
          <a:p>
            <a:pPr marL="285750" indent="-285750">
              <a:buFont typeface="Wingdings" pitchFamily="2" charset="2"/>
              <a:buChar char="Ø"/>
            </a:pPr>
            <a:endParaRPr lang="en-US" dirty="0"/>
          </a:p>
          <a:p>
            <a:pPr marL="285750" indent="-285750">
              <a:buFont typeface="Wingdings" pitchFamily="2" charset="2"/>
              <a:buChar char="Ø"/>
            </a:pPr>
            <a:r>
              <a:rPr lang="en-US" dirty="0"/>
              <a:t>User has the option to upload the Video.</a:t>
            </a:r>
          </a:p>
          <a:p>
            <a:pPr marL="285750" indent="-285750">
              <a:buFont typeface="Wingdings" pitchFamily="2" charset="2"/>
              <a:buChar char="Ø"/>
            </a:pPr>
            <a:endParaRPr lang="en-US" dirty="0"/>
          </a:p>
          <a:p>
            <a:pPr marL="285750" indent="-285750">
              <a:buFont typeface="Wingdings" pitchFamily="2" charset="2"/>
              <a:buChar char="Ø"/>
            </a:pPr>
            <a:r>
              <a:rPr lang="en-US" dirty="0"/>
              <a:t>After uploading the Video Application get below information to pass to First Model to get Like count.</a:t>
            </a:r>
          </a:p>
          <a:p>
            <a:pPr marL="285750" indent="-285750">
              <a:buFont typeface="Wingdings" pitchFamily="2" charset="2"/>
              <a:buChar char="Ø"/>
            </a:pPr>
            <a:endParaRPr lang="en-US" dirty="0"/>
          </a:p>
          <a:p>
            <a:pPr marL="285750" lvl="6" indent="-285750">
              <a:buFont typeface="Arial" panose="020B0604020202020204" pitchFamily="34" charset="0"/>
              <a:buChar char="•"/>
            </a:pPr>
            <a:r>
              <a:rPr lang="en-US" dirty="0"/>
              <a:t>Extraction of Thumbnail file </a:t>
            </a:r>
          </a:p>
          <a:p>
            <a:pPr marL="285750" lvl="2" indent="-285750">
              <a:buFont typeface="Arial" panose="020B0604020202020204" pitchFamily="34" charset="0"/>
              <a:buChar char="•"/>
            </a:pPr>
            <a:r>
              <a:rPr lang="en-US" dirty="0"/>
              <a:t>Retrieve meta data like fps, duration</a:t>
            </a:r>
          </a:p>
          <a:p>
            <a:pPr marL="285750" lvl="3" indent="-285750">
              <a:buFont typeface="Arial" panose="020B0604020202020204" pitchFamily="34" charset="0"/>
              <a:buChar char="•"/>
            </a:pPr>
            <a:r>
              <a:rPr lang="en-US" dirty="0"/>
              <a:t>Slice Video to frames</a:t>
            </a:r>
          </a:p>
          <a:p>
            <a:pPr marL="285750" indent="-285750">
              <a:buFont typeface="Wingdings" pitchFamily="2" charset="2"/>
              <a:buChar char="Ø"/>
            </a:pPr>
            <a:endParaRPr lang="en-US" dirty="0"/>
          </a:p>
          <a:p>
            <a:pPr marL="285750" indent="-285750">
              <a:buFont typeface="Wingdings" pitchFamily="2" charset="2"/>
              <a:buChar char="Ø"/>
            </a:pPr>
            <a:r>
              <a:rPr lang="en-US" dirty="0"/>
              <a:t>Model predicts the Like count </a:t>
            </a:r>
          </a:p>
          <a:p>
            <a:pPr marL="285750" indent="-285750">
              <a:buFont typeface="Wingdings" pitchFamily="2" charset="2"/>
              <a:buChar char="Ø"/>
            </a:pPr>
            <a:r>
              <a:rPr lang="en-US" dirty="0"/>
              <a:t>Predicted Like count will be passed to deep learning model to predict View count.</a:t>
            </a:r>
          </a:p>
          <a:p>
            <a:pPr marL="285750" indent="-285750">
              <a:buFont typeface="Wingdings" pitchFamily="2" charset="2"/>
              <a:buChar char="Ø"/>
            </a:pPr>
            <a:r>
              <a:rPr lang="en-US" dirty="0"/>
              <a:t>User get the Like and View count on the web page.</a:t>
            </a:r>
          </a:p>
          <a:p>
            <a:endParaRPr lang="en-US" dirty="0"/>
          </a:p>
          <a:p>
            <a:endParaRPr lang="en-US" dirty="0"/>
          </a:p>
        </p:txBody>
      </p:sp>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2022</Words>
  <Application>Microsoft Macintosh PowerPoint</Application>
  <PresentationFormat>Widescreen</PresentationFormat>
  <Paragraphs>231</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Wingdings</vt:lpstr>
      <vt:lpstr>Libre Franklin</vt:lpstr>
      <vt:lpstr>Meiryo</vt:lpstr>
      <vt:lpstr>Calibri</vt:lpstr>
      <vt:lpstr>1_RetrospectVTI</vt:lpstr>
      <vt:lpstr>NUS ISY5002 Team Eagle  Final Presentation</vt:lpstr>
      <vt:lpstr>Executive summary</vt:lpstr>
      <vt:lpstr>The updated product design</vt:lpstr>
      <vt:lpstr>Data (updated)</vt:lpstr>
      <vt:lpstr>Final deep learning model overview</vt:lpstr>
      <vt:lpstr>Final deep learning model result</vt:lpstr>
      <vt:lpstr>Subjective analysis of the prediction (“high like count video” by the prediction model)</vt:lpstr>
      <vt:lpstr>Software overview &amp; Enhancements</vt:lpstr>
      <vt:lpstr>Sample test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NUS ISY5002 Team Eagle  Final Presentation</dc:title>
  <cp:lastModifiedBy>vikram sankireddypally</cp:lastModifiedBy>
  <cp:revision>4</cp:revision>
  <dcterms:modified xsi:type="dcterms:W3CDTF">2022-11-02T12:42:13Z</dcterms:modified>
</cp:coreProperties>
</file>